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626" r:id="rId3"/>
    <p:sldId id="627" r:id="rId4"/>
    <p:sldId id="628" r:id="rId5"/>
    <p:sldId id="629" r:id="rId6"/>
    <p:sldId id="631" r:id="rId7"/>
    <p:sldId id="632" r:id="rId8"/>
    <p:sldId id="634" r:id="rId9"/>
    <p:sldId id="635" r:id="rId10"/>
    <p:sldId id="636" r:id="rId11"/>
    <p:sldId id="562" r:id="rId12"/>
    <p:sldId id="568" r:id="rId13"/>
    <p:sldId id="573" r:id="rId14"/>
    <p:sldId id="669" r:id="rId15"/>
    <p:sldId id="666" r:id="rId16"/>
    <p:sldId id="664" r:id="rId17"/>
    <p:sldId id="663" r:id="rId18"/>
    <p:sldId id="665" r:id="rId19"/>
    <p:sldId id="667" r:id="rId20"/>
    <p:sldId id="670" r:id="rId21"/>
    <p:sldId id="671" r:id="rId22"/>
    <p:sldId id="563" r:id="rId23"/>
    <p:sldId id="572" r:id="rId24"/>
    <p:sldId id="575" r:id="rId25"/>
    <p:sldId id="616" r:id="rId26"/>
    <p:sldId id="614" r:id="rId27"/>
    <p:sldId id="619" r:id="rId28"/>
    <p:sldId id="623" r:id="rId29"/>
    <p:sldId id="624" r:id="rId30"/>
    <p:sldId id="608" r:id="rId31"/>
    <p:sldId id="668" r:id="rId32"/>
    <p:sldId id="625" r:id="rId33"/>
    <p:sldId id="662" r:id="rId34"/>
    <p:sldId id="637" r:id="rId35"/>
    <p:sldId id="642" r:id="rId36"/>
    <p:sldId id="645" r:id="rId37"/>
    <p:sldId id="647" r:id="rId38"/>
    <p:sldId id="649" r:id="rId39"/>
    <p:sldId id="651" r:id="rId40"/>
    <p:sldId id="65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09" d="100"/>
          <a:sy n="109" d="100"/>
        </p:scale>
        <p:origin x="52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10.xml"/><Relationship Id="rId1" Type="http://schemas.openxmlformats.org/officeDocument/2006/relationships/image" Target="../media/image4.jpe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E4C5D-70E7-4946-84FB-00B71920708C}"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US"/>
        </a:p>
      </dgm:t>
    </dgm:pt>
    <dgm:pt modelId="{A033D34F-E446-4E38-A33F-7F2EDF44F773}">
      <dgm:prSet phldrT="[Text]" custT="1"/>
      <dgm:spPr/>
      <dgm:t>
        <a:bodyPr/>
        <a:lstStyle/>
        <a:p>
          <a:r>
            <a:rPr lang="en-US" sz="4000" b="1" u="none" kern="1200" dirty="0">
              <a:ln w="18415" cmpd="sng">
                <a:solidFill>
                  <a:srgbClr val="FFFFFF"/>
                </a:solidFill>
                <a:prstDash val="solid"/>
              </a:ln>
              <a:solidFill>
                <a:schemeClr val="accent2">
                  <a:lumMod val="40000"/>
                  <a:lumOff val="60000"/>
                </a:schemeClr>
              </a:solidFill>
              <a:effectLst>
                <a:outerShdw blurRad="63500" dir="3600000" algn="tl" rotWithShape="0">
                  <a:srgbClr val="000000">
                    <a:alpha val="70000"/>
                  </a:srgbClr>
                </a:outerShdw>
              </a:effectLst>
              <a:latin typeface="Times New Roman" pitchFamily="18" charset="0"/>
              <a:ea typeface="+mn-ea"/>
              <a:cs typeface="Times New Roman" pitchFamily="18" charset="0"/>
            </a:rPr>
            <a:t>Content</a:t>
          </a:r>
        </a:p>
      </dgm:t>
    </dgm:pt>
    <dgm:pt modelId="{CE762B89-E60A-4DA5-AF6A-8FBCB629DEA7}" type="parTrans" cxnId="{120FFD03-71B3-4068-ACDC-48F2DE11B940}">
      <dgm:prSet/>
      <dgm:spPr/>
      <dgm:t>
        <a:bodyPr/>
        <a:lstStyle/>
        <a:p>
          <a:endParaRPr lang="en-US"/>
        </a:p>
      </dgm:t>
    </dgm:pt>
    <dgm:pt modelId="{BAA0126E-87FD-4526-8D12-D697C17CC856}" type="sibTrans" cxnId="{120FFD03-71B3-4068-ACDC-48F2DE11B940}">
      <dgm:prSet/>
      <dgm:spPr/>
      <dgm:t>
        <a:bodyPr/>
        <a:lstStyle/>
        <a:p>
          <a:endParaRPr lang="en-US"/>
        </a:p>
      </dgm:t>
    </dgm:pt>
    <dgm:pt modelId="{7EF9184D-5B49-40A7-96D9-394B6E47CF93}">
      <dgm:prSet phldrT="[Text]" custT="1"/>
      <dgm:spPr/>
      <dgm:t>
        <a:bodyPr/>
        <a:lstStyle/>
        <a:p>
          <a:r>
            <a:rPr lang="en-US" sz="2400" b="1" dirty="0"/>
            <a:t>Introduction</a:t>
          </a:r>
        </a:p>
      </dgm:t>
    </dgm:pt>
    <dgm:pt modelId="{E8874787-89FD-4AB0-AEC6-C45E945D2E24}" type="parTrans" cxnId="{993F7E33-0719-401E-B018-385E5FE9F1FB}">
      <dgm:prSet/>
      <dgm:spPr/>
      <dgm:t>
        <a:bodyPr/>
        <a:lstStyle/>
        <a:p>
          <a:endParaRPr lang="en-US"/>
        </a:p>
      </dgm:t>
    </dgm:pt>
    <dgm:pt modelId="{1367541B-20D6-425D-B615-036FDDC05B07}" type="sibTrans" cxnId="{993F7E33-0719-401E-B018-385E5FE9F1FB}">
      <dgm:prSet/>
      <dgm:spPr/>
      <dgm:t>
        <a:bodyPr/>
        <a:lstStyle/>
        <a:p>
          <a:endParaRPr lang="en-US"/>
        </a:p>
      </dgm:t>
    </dgm:pt>
    <dgm:pt modelId="{B966BF88-4D39-43DB-816C-DA0BA7B87CEF}">
      <dgm:prSet phldrT="[Text]" custT="1"/>
      <dgm:spPr/>
      <dgm:t>
        <a:bodyPr/>
        <a:lstStyle/>
        <a:p>
          <a:r>
            <a:rPr lang="en-US" sz="2400" b="1" dirty="0"/>
            <a:t>Study 1 </a:t>
          </a:r>
        </a:p>
      </dgm:t>
    </dgm:pt>
    <dgm:pt modelId="{E8E0F85B-2480-4BFD-959F-463488D68DC1}" type="parTrans" cxnId="{D7323531-72E4-4CD7-8AEC-95A816EE21F1}">
      <dgm:prSet/>
      <dgm:spPr/>
      <dgm:t>
        <a:bodyPr/>
        <a:lstStyle/>
        <a:p>
          <a:endParaRPr lang="en-US"/>
        </a:p>
      </dgm:t>
    </dgm:pt>
    <dgm:pt modelId="{9E7E9B68-8EF3-483C-8099-0EFA27D14DF9}" type="sibTrans" cxnId="{D7323531-72E4-4CD7-8AEC-95A816EE21F1}">
      <dgm:prSet/>
      <dgm:spPr/>
      <dgm:t>
        <a:bodyPr/>
        <a:lstStyle/>
        <a:p>
          <a:endParaRPr lang="en-US"/>
        </a:p>
      </dgm:t>
    </dgm:pt>
    <dgm:pt modelId="{C59C8036-8400-493B-9BD1-CEAAC026408C}">
      <dgm:prSet phldrT="[Text]" custT="1"/>
      <dgm:spPr/>
      <dgm:t>
        <a:bodyPr/>
        <a:lstStyle/>
        <a:p>
          <a:r>
            <a:rPr lang="en-US" sz="2400" b="1" dirty="0"/>
            <a:t>Study 2</a:t>
          </a:r>
        </a:p>
      </dgm:t>
    </dgm:pt>
    <dgm:pt modelId="{55366209-61C4-4708-87E4-B3F7CD99B30F}" type="parTrans" cxnId="{9B63C238-6486-400D-8AC3-DC57F6033C2D}">
      <dgm:prSet/>
      <dgm:spPr/>
      <dgm:t>
        <a:bodyPr/>
        <a:lstStyle/>
        <a:p>
          <a:endParaRPr lang="en-US"/>
        </a:p>
      </dgm:t>
    </dgm:pt>
    <dgm:pt modelId="{0C07773A-0242-499F-A5BF-43C73C9E1929}" type="sibTrans" cxnId="{9B63C238-6486-400D-8AC3-DC57F6033C2D}">
      <dgm:prSet/>
      <dgm:spPr/>
      <dgm:t>
        <a:bodyPr/>
        <a:lstStyle/>
        <a:p>
          <a:endParaRPr lang="en-US"/>
        </a:p>
      </dgm:t>
    </dgm:pt>
    <dgm:pt modelId="{E6110289-6777-4C10-9627-0187B8E55661}">
      <dgm:prSet phldrT="[Text]" custT="1"/>
      <dgm:spPr/>
      <dgm:t>
        <a:bodyPr/>
        <a:lstStyle/>
        <a:p>
          <a:r>
            <a:rPr lang="en-US" sz="2400" b="1" dirty="0"/>
            <a:t>Study 3</a:t>
          </a:r>
        </a:p>
      </dgm:t>
    </dgm:pt>
    <dgm:pt modelId="{8EA91BF3-FF13-46FC-A9F6-0CB00F7FD06D}" type="parTrans" cxnId="{F016D914-24FE-46BC-8864-A725F55A62FD}">
      <dgm:prSet/>
      <dgm:spPr/>
      <dgm:t>
        <a:bodyPr/>
        <a:lstStyle/>
        <a:p>
          <a:endParaRPr lang="en-US"/>
        </a:p>
      </dgm:t>
    </dgm:pt>
    <dgm:pt modelId="{3043031B-B572-48EC-BBE8-3935064055DD}" type="sibTrans" cxnId="{F016D914-24FE-46BC-8864-A725F55A62FD}">
      <dgm:prSet/>
      <dgm:spPr/>
      <dgm:t>
        <a:bodyPr/>
        <a:lstStyle/>
        <a:p>
          <a:endParaRPr lang="en-US"/>
        </a:p>
      </dgm:t>
    </dgm:pt>
    <dgm:pt modelId="{7E28B5AC-00C0-4346-BF0D-E45E489B2F7D}">
      <dgm:prSet phldrT="[Text]" custT="1"/>
      <dgm:spPr/>
      <dgm:t>
        <a:bodyPr/>
        <a:lstStyle/>
        <a:p>
          <a:r>
            <a:rPr lang="en-US" sz="2400" b="1" dirty="0"/>
            <a:t>Q &amp; A </a:t>
          </a:r>
        </a:p>
      </dgm:t>
    </dgm:pt>
    <dgm:pt modelId="{F8623869-5F90-433F-AEB9-5B7D550155D6}" type="parTrans" cxnId="{3C67BB5F-9A1E-4E3C-B941-87B26A280D86}">
      <dgm:prSet/>
      <dgm:spPr/>
      <dgm:t>
        <a:bodyPr/>
        <a:lstStyle/>
        <a:p>
          <a:endParaRPr lang="en-US"/>
        </a:p>
      </dgm:t>
    </dgm:pt>
    <dgm:pt modelId="{6ADF6123-EBF7-44E7-B122-358C123ABB60}" type="sibTrans" cxnId="{3C67BB5F-9A1E-4E3C-B941-87B26A280D86}">
      <dgm:prSet/>
      <dgm:spPr/>
      <dgm:t>
        <a:bodyPr/>
        <a:lstStyle/>
        <a:p>
          <a:endParaRPr lang="en-US"/>
        </a:p>
      </dgm:t>
    </dgm:pt>
    <dgm:pt modelId="{BCD94D44-3F38-4D8C-8C50-7F352202735C}" type="pres">
      <dgm:prSet presAssocID="{025E4C5D-70E7-4946-84FB-00B71920708C}" presName="layout" presStyleCnt="0">
        <dgm:presLayoutVars>
          <dgm:chMax/>
          <dgm:chPref/>
          <dgm:dir/>
          <dgm:animOne val="branch"/>
          <dgm:animLvl val="lvl"/>
          <dgm:resizeHandles/>
        </dgm:presLayoutVars>
      </dgm:prSet>
      <dgm:spPr/>
    </dgm:pt>
    <dgm:pt modelId="{3286E46E-D1C8-47A8-8842-0DA4A1B649AA}" type="pres">
      <dgm:prSet presAssocID="{A033D34F-E446-4E38-A33F-7F2EDF44F773}" presName="root" presStyleCnt="0">
        <dgm:presLayoutVars>
          <dgm:chMax/>
          <dgm:chPref val="4"/>
        </dgm:presLayoutVars>
      </dgm:prSet>
      <dgm:spPr/>
    </dgm:pt>
    <dgm:pt modelId="{68BABC0B-08B8-4EE7-987B-9A1DCA7364D6}" type="pres">
      <dgm:prSet presAssocID="{A033D34F-E446-4E38-A33F-7F2EDF44F773}" presName="rootComposite" presStyleCnt="0">
        <dgm:presLayoutVars/>
      </dgm:prSet>
      <dgm:spPr/>
    </dgm:pt>
    <dgm:pt modelId="{4F79078F-EC49-4452-B892-4119D0E76E3F}" type="pres">
      <dgm:prSet presAssocID="{A033D34F-E446-4E38-A33F-7F2EDF44F773}" presName="rootText" presStyleLbl="node0" presStyleIdx="0" presStyleCnt="1">
        <dgm:presLayoutVars>
          <dgm:chMax/>
          <dgm:chPref val="4"/>
        </dgm:presLayoutVars>
      </dgm:prSet>
      <dgm:spPr/>
    </dgm:pt>
    <dgm:pt modelId="{396C8FDC-6E78-4A31-B6D9-96185D2D0C54}" type="pres">
      <dgm:prSet presAssocID="{A033D34F-E446-4E38-A33F-7F2EDF44F773}" presName="childShape" presStyleCnt="0">
        <dgm:presLayoutVars>
          <dgm:chMax val="0"/>
          <dgm:chPref val="0"/>
        </dgm:presLayoutVars>
      </dgm:prSet>
      <dgm:spPr/>
    </dgm:pt>
    <dgm:pt modelId="{C20B794D-C533-4A2B-86F8-80B6DC56A93B}" type="pres">
      <dgm:prSet presAssocID="{7EF9184D-5B49-40A7-96D9-394B6E47CF93}" presName="childComposite" presStyleCnt="0">
        <dgm:presLayoutVars>
          <dgm:chMax val="0"/>
          <dgm:chPref val="0"/>
        </dgm:presLayoutVars>
      </dgm:prSet>
      <dgm:spPr/>
    </dgm:pt>
    <dgm:pt modelId="{40B94CD5-750A-4358-8EC3-4766FDD890D5}" type="pres">
      <dgm:prSet presAssocID="{7EF9184D-5B49-40A7-96D9-394B6E47CF93}" presName="Imag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2D77B5C3-2BDE-43AC-AF72-7161BC55CCAC}" type="pres">
      <dgm:prSet presAssocID="{7EF9184D-5B49-40A7-96D9-394B6E47CF93}" presName="childText" presStyleLbl="lnNode1" presStyleIdx="0" presStyleCnt="5">
        <dgm:presLayoutVars>
          <dgm:chMax val="0"/>
          <dgm:chPref val="0"/>
          <dgm:bulletEnabled val="1"/>
        </dgm:presLayoutVars>
      </dgm:prSet>
      <dgm:spPr/>
    </dgm:pt>
    <dgm:pt modelId="{6B2060A3-9D76-47AE-8E63-4EC50C470E7F}" type="pres">
      <dgm:prSet presAssocID="{B966BF88-4D39-43DB-816C-DA0BA7B87CEF}" presName="childComposite" presStyleCnt="0">
        <dgm:presLayoutVars>
          <dgm:chMax val="0"/>
          <dgm:chPref val="0"/>
        </dgm:presLayoutVars>
      </dgm:prSet>
      <dgm:spPr/>
    </dgm:pt>
    <dgm:pt modelId="{14D44EDD-EB7F-479C-A67C-3D33BC85983E}" type="pres">
      <dgm:prSet presAssocID="{B966BF88-4D39-43DB-816C-DA0BA7B87CEF}" presName="Image"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365F199E-2BB2-48F0-B9FA-FB420866FF50}" type="pres">
      <dgm:prSet presAssocID="{B966BF88-4D39-43DB-816C-DA0BA7B87CEF}" presName="childText" presStyleLbl="lnNode1" presStyleIdx="1" presStyleCnt="5">
        <dgm:presLayoutVars>
          <dgm:chMax val="0"/>
          <dgm:chPref val="0"/>
          <dgm:bulletEnabled val="1"/>
        </dgm:presLayoutVars>
      </dgm:prSet>
      <dgm:spPr/>
    </dgm:pt>
    <dgm:pt modelId="{DA3D2B5E-ACFE-447A-B38F-60AECC68C295}" type="pres">
      <dgm:prSet presAssocID="{C59C8036-8400-493B-9BD1-CEAAC026408C}" presName="childComposite" presStyleCnt="0">
        <dgm:presLayoutVars>
          <dgm:chMax val="0"/>
          <dgm:chPref val="0"/>
        </dgm:presLayoutVars>
      </dgm:prSet>
      <dgm:spPr/>
    </dgm:pt>
    <dgm:pt modelId="{6728F4A1-0BE1-41E7-AFA8-56B7C5D4818E}" type="pres">
      <dgm:prSet presAssocID="{C59C8036-8400-493B-9BD1-CEAAC026408C}" presName="Image" presStyleLbl="node1" presStyleIdx="2"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dgm:spPr>
    </dgm:pt>
    <dgm:pt modelId="{FFFBB196-D2DF-4105-B371-80D09AFF52F6}" type="pres">
      <dgm:prSet presAssocID="{C59C8036-8400-493B-9BD1-CEAAC026408C}" presName="childText" presStyleLbl="lnNode1" presStyleIdx="2" presStyleCnt="5">
        <dgm:presLayoutVars>
          <dgm:chMax val="0"/>
          <dgm:chPref val="0"/>
          <dgm:bulletEnabled val="1"/>
        </dgm:presLayoutVars>
      </dgm:prSet>
      <dgm:spPr/>
    </dgm:pt>
    <dgm:pt modelId="{5B0A28CA-44FA-42B1-B570-CCB8D853ABE0}" type="pres">
      <dgm:prSet presAssocID="{E6110289-6777-4C10-9627-0187B8E55661}" presName="childComposite" presStyleCnt="0">
        <dgm:presLayoutVars>
          <dgm:chMax val="0"/>
          <dgm:chPref val="0"/>
        </dgm:presLayoutVars>
      </dgm:prSet>
      <dgm:spPr/>
    </dgm:pt>
    <dgm:pt modelId="{39543698-539A-47F9-90AB-4C4419958807}" type="pres">
      <dgm:prSet presAssocID="{E6110289-6777-4C10-9627-0187B8E55661}" presName="Image" presStyleLbl="node1" presStyleIdx="3"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8FA85324-C18C-42C9-B0C3-8C2D1DE23E24}" type="pres">
      <dgm:prSet presAssocID="{E6110289-6777-4C10-9627-0187B8E55661}" presName="childText" presStyleLbl="lnNode1" presStyleIdx="3" presStyleCnt="5">
        <dgm:presLayoutVars>
          <dgm:chMax val="0"/>
          <dgm:chPref val="0"/>
          <dgm:bulletEnabled val="1"/>
        </dgm:presLayoutVars>
      </dgm:prSet>
      <dgm:spPr/>
    </dgm:pt>
    <dgm:pt modelId="{41E18825-64D1-4969-9D55-7796B3343F0C}" type="pres">
      <dgm:prSet presAssocID="{7E28B5AC-00C0-4346-BF0D-E45E489B2F7D}" presName="childComposite" presStyleCnt="0">
        <dgm:presLayoutVars>
          <dgm:chMax val="0"/>
          <dgm:chPref val="0"/>
        </dgm:presLayoutVars>
      </dgm:prSet>
      <dgm:spPr/>
    </dgm:pt>
    <dgm:pt modelId="{29A38413-CB8A-4030-BB16-0F68BB5460EF}" type="pres">
      <dgm:prSet presAssocID="{7E28B5AC-00C0-4346-BF0D-E45E489B2F7D}" presName="Image" presStyleLbl="node1" presStyleIdx="4" presStyleCnt="5"/>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dgm:spPr>
    </dgm:pt>
    <dgm:pt modelId="{1B20369D-5EDF-4C53-8918-2E88F4293113}" type="pres">
      <dgm:prSet presAssocID="{7E28B5AC-00C0-4346-BF0D-E45E489B2F7D}" presName="childText" presStyleLbl="lnNode1" presStyleIdx="4" presStyleCnt="5">
        <dgm:presLayoutVars>
          <dgm:chMax val="0"/>
          <dgm:chPref val="0"/>
          <dgm:bulletEnabled val="1"/>
        </dgm:presLayoutVars>
      </dgm:prSet>
      <dgm:spPr/>
    </dgm:pt>
  </dgm:ptLst>
  <dgm:cxnLst>
    <dgm:cxn modelId="{120FFD03-71B3-4068-ACDC-48F2DE11B940}" srcId="{025E4C5D-70E7-4946-84FB-00B71920708C}" destId="{A033D34F-E446-4E38-A33F-7F2EDF44F773}" srcOrd="0" destOrd="0" parTransId="{CE762B89-E60A-4DA5-AF6A-8FBCB629DEA7}" sibTransId="{BAA0126E-87FD-4526-8D12-D697C17CC856}"/>
    <dgm:cxn modelId="{F016D914-24FE-46BC-8864-A725F55A62FD}" srcId="{A033D34F-E446-4E38-A33F-7F2EDF44F773}" destId="{E6110289-6777-4C10-9627-0187B8E55661}" srcOrd="3" destOrd="0" parTransId="{8EA91BF3-FF13-46FC-A9F6-0CB00F7FD06D}" sibTransId="{3043031B-B572-48EC-BBE8-3935064055DD}"/>
    <dgm:cxn modelId="{D7323531-72E4-4CD7-8AEC-95A816EE21F1}" srcId="{A033D34F-E446-4E38-A33F-7F2EDF44F773}" destId="{B966BF88-4D39-43DB-816C-DA0BA7B87CEF}" srcOrd="1" destOrd="0" parTransId="{E8E0F85B-2480-4BFD-959F-463488D68DC1}" sibTransId="{9E7E9B68-8EF3-483C-8099-0EFA27D14DF9}"/>
    <dgm:cxn modelId="{993F7E33-0719-401E-B018-385E5FE9F1FB}" srcId="{A033D34F-E446-4E38-A33F-7F2EDF44F773}" destId="{7EF9184D-5B49-40A7-96D9-394B6E47CF93}" srcOrd="0" destOrd="0" parTransId="{E8874787-89FD-4AB0-AEC6-C45E945D2E24}" sibTransId="{1367541B-20D6-425D-B615-036FDDC05B07}"/>
    <dgm:cxn modelId="{9B63C238-6486-400D-8AC3-DC57F6033C2D}" srcId="{A033D34F-E446-4E38-A33F-7F2EDF44F773}" destId="{C59C8036-8400-493B-9BD1-CEAAC026408C}" srcOrd="2" destOrd="0" parTransId="{55366209-61C4-4708-87E4-B3F7CD99B30F}" sibTransId="{0C07773A-0242-499F-A5BF-43C73C9E1929}"/>
    <dgm:cxn modelId="{3C67BB5F-9A1E-4E3C-B941-87B26A280D86}" srcId="{A033D34F-E446-4E38-A33F-7F2EDF44F773}" destId="{7E28B5AC-00C0-4346-BF0D-E45E489B2F7D}" srcOrd="4" destOrd="0" parTransId="{F8623869-5F90-433F-AEB9-5B7D550155D6}" sibTransId="{6ADF6123-EBF7-44E7-B122-358C123ABB60}"/>
    <dgm:cxn modelId="{29D13463-C3EA-094F-A20E-DDDF7991D56A}" type="presOf" srcId="{A033D34F-E446-4E38-A33F-7F2EDF44F773}" destId="{4F79078F-EC49-4452-B892-4119D0E76E3F}" srcOrd="0" destOrd="0" presId="urn:microsoft.com/office/officeart/2008/layout/PictureAccentList"/>
    <dgm:cxn modelId="{5A7DCA6C-451D-C74C-946D-DB22D048ACA4}" type="presOf" srcId="{7E28B5AC-00C0-4346-BF0D-E45E489B2F7D}" destId="{1B20369D-5EDF-4C53-8918-2E88F4293113}" srcOrd="0" destOrd="0" presId="urn:microsoft.com/office/officeart/2008/layout/PictureAccentList"/>
    <dgm:cxn modelId="{80EE8292-25B0-B94D-A21F-EA8CE6432252}" type="presOf" srcId="{C59C8036-8400-493B-9BD1-CEAAC026408C}" destId="{FFFBB196-D2DF-4105-B371-80D09AFF52F6}" srcOrd="0" destOrd="0" presId="urn:microsoft.com/office/officeart/2008/layout/PictureAccentList"/>
    <dgm:cxn modelId="{83787CA8-F7F7-D146-8851-D8196167929A}" type="presOf" srcId="{B966BF88-4D39-43DB-816C-DA0BA7B87CEF}" destId="{365F199E-2BB2-48F0-B9FA-FB420866FF50}" srcOrd="0" destOrd="0" presId="urn:microsoft.com/office/officeart/2008/layout/PictureAccentList"/>
    <dgm:cxn modelId="{C25375AE-50BA-DE43-BB0F-ED9B6AB888A0}" type="presOf" srcId="{E6110289-6777-4C10-9627-0187B8E55661}" destId="{8FA85324-C18C-42C9-B0C3-8C2D1DE23E24}" srcOrd="0" destOrd="0" presId="urn:microsoft.com/office/officeart/2008/layout/PictureAccentList"/>
    <dgm:cxn modelId="{1CF649BE-7579-D744-87C5-FFA7E3B6B80A}" type="presOf" srcId="{7EF9184D-5B49-40A7-96D9-394B6E47CF93}" destId="{2D77B5C3-2BDE-43AC-AF72-7161BC55CCAC}" srcOrd="0" destOrd="0" presId="urn:microsoft.com/office/officeart/2008/layout/PictureAccentList"/>
    <dgm:cxn modelId="{C1AC50CA-F16E-1647-B139-7235BEA156BB}" type="presOf" srcId="{025E4C5D-70E7-4946-84FB-00B71920708C}" destId="{BCD94D44-3F38-4D8C-8C50-7F352202735C}" srcOrd="0" destOrd="0" presId="urn:microsoft.com/office/officeart/2008/layout/PictureAccentList"/>
    <dgm:cxn modelId="{C6F13BAA-38D3-644A-A790-40C97B458F7F}" type="presParOf" srcId="{BCD94D44-3F38-4D8C-8C50-7F352202735C}" destId="{3286E46E-D1C8-47A8-8842-0DA4A1B649AA}" srcOrd="0" destOrd="0" presId="urn:microsoft.com/office/officeart/2008/layout/PictureAccentList"/>
    <dgm:cxn modelId="{B84CB90B-A68D-874D-90E2-6D27470012F1}" type="presParOf" srcId="{3286E46E-D1C8-47A8-8842-0DA4A1B649AA}" destId="{68BABC0B-08B8-4EE7-987B-9A1DCA7364D6}" srcOrd="0" destOrd="0" presId="urn:microsoft.com/office/officeart/2008/layout/PictureAccentList"/>
    <dgm:cxn modelId="{18EFA618-3C76-6242-89E1-F38D4D123CD0}" type="presParOf" srcId="{68BABC0B-08B8-4EE7-987B-9A1DCA7364D6}" destId="{4F79078F-EC49-4452-B892-4119D0E76E3F}" srcOrd="0" destOrd="0" presId="urn:microsoft.com/office/officeart/2008/layout/PictureAccentList"/>
    <dgm:cxn modelId="{675D4517-B00F-B843-A910-D8574310FE4F}" type="presParOf" srcId="{3286E46E-D1C8-47A8-8842-0DA4A1B649AA}" destId="{396C8FDC-6E78-4A31-B6D9-96185D2D0C54}" srcOrd="1" destOrd="0" presId="urn:microsoft.com/office/officeart/2008/layout/PictureAccentList"/>
    <dgm:cxn modelId="{E7E76EFA-57C5-224C-A305-DF52E1394D33}" type="presParOf" srcId="{396C8FDC-6E78-4A31-B6D9-96185D2D0C54}" destId="{C20B794D-C533-4A2B-86F8-80B6DC56A93B}" srcOrd="0" destOrd="0" presId="urn:microsoft.com/office/officeart/2008/layout/PictureAccentList"/>
    <dgm:cxn modelId="{A9BB868D-62F8-1B45-8637-46586A9EECE6}" type="presParOf" srcId="{C20B794D-C533-4A2B-86F8-80B6DC56A93B}" destId="{40B94CD5-750A-4358-8EC3-4766FDD890D5}" srcOrd="0" destOrd="0" presId="urn:microsoft.com/office/officeart/2008/layout/PictureAccentList"/>
    <dgm:cxn modelId="{2A1D1336-6F62-8341-9F37-5BB8A93ECB72}" type="presParOf" srcId="{C20B794D-C533-4A2B-86F8-80B6DC56A93B}" destId="{2D77B5C3-2BDE-43AC-AF72-7161BC55CCAC}" srcOrd="1" destOrd="0" presId="urn:microsoft.com/office/officeart/2008/layout/PictureAccentList"/>
    <dgm:cxn modelId="{28DCC551-F0C3-C743-AF96-5C1918F9B898}" type="presParOf" srcId="{396C8FDC-6E78-4A31-B6D9-96185D2D0C54}" destId="{6B2060A3-9D76-47AE-8E63-4EC50C470E7F}" srcOrd="1" destOrd="0" presId="urn:microsoft.com/office/officeart/2008/layout/PictureAccentList"/>
    <dgm:cxn modelId="{070A6A35-E422-9F41-BCC6-3C5823D5E721}" type="presParOf" srcId="{6B2060A3-9D76-47AE-8E63-4EC50C470E7F}" destId="{14D44EDD-EB7F-479C-A67C-3D33BC85983E}" srcOrd="0" destOrd="0" presId="urn:microsoft.com/office/officeart/2008/layout/PictureAccentList"/>
    <dgm:cxn modelId="{C5E8B87D-1109-B843-AA80-BA0B0B5797AD}" type="presParOf" srcId="{6B2060A3-9D76-47AE-8E63-4EC50C470E7F}" destId="{365F199E-2BB2-48F0-B9FA-FB420866FF50}" srcOrd="1" destOrd="0" presId="urn:microsoft.com/office/officeart/2008/layout/PictureAccentList"/>
    <dgm:cxn modelId="{71A198F3-EA76-7945-BCC4-BDE515A9F161}" type="presParOf" srcId="{396C8FDC-6E78-4A31-B6D9-96185D2D0C54}" destId="{DA3D2B5E-ACFE-447A-B38F-60AECC68C295}" srcOrd="2" destOrd="0" presId="urn:microsoft.com/office/officeart/2008/layout/PictureAccentList"/>
    <dgm:cxn modelId="{2E44E0E6-3238-9E45-A6A7-98E089E0C39D}" type="presParOf" srcId="{DA3D2B5E-ACFE-447A-B38F-60AECC68C295}" destId="{6728F4A1-0BE1-41E7-AFA8-56B7C5D4818E}" srcOrd="0" destOrd="0" presId="urn:microsoft.com/office/officeart/2008/layout/PictureAccentList"/>
    <dgm:cxn modelId="{82FC03A3-6AEB-234F-B826-A1BAEC17ED1B}" type="presParOf" srcId="{DA3D2B5E-ACFE-447A-B38F-60AECC68C295}" destId="{FFFBB196-D2DF-4105-B371-80D09AFF52F6}" srcOrd="1" destOrd="0" presId="urn:microsoft.com/office/officeart/2008/layout/PictureAccentList"/>
    <dgm:cxn modelId="{E4CF1CBD-0EBF-024D-B6B2-C3DEBF808B9B}" type="presParOf" srcId="{396C8FDC-6E78-4A31-B6D9-96185D2D0C54}" destId="{5B0A28CA-44FA-42B1-B570-CCB8D853ABE0}" srcOrd="3" destOrd="0" presId="urn:microsoft.com/office/officeart/2008/layout/PictureAccentList"/>
    <dgm:cxn modelId="{7B988288-D5B5-9842-A469-3DA926ED3758}" type="presParOf" srcId="{5B0A28CA-44FA-42B1-B570-CCB8D853ABE0}" destId="{39543698-539A-47F9-90AB-4C4419958807}" srcOrd="0" destOrd="0" presId="urn:microsoft.com/office/officeart/2008/layout/PictureAccentList"/>
    <dgm:cxn modelId="{1287E5B5-DD53-9546-8B75-0FC3326E1351}" type="presParOf" srcId="{5B0A28CA-44FA-42B1-B570-CCB8D853ABE0}" destId="{8FA85324-C18C-42C9-B0C3-8C2D1DE23E24}" srcOrd="1" destOrd="0" presId="urn:microsoft.com/office/officeart/2008/layout/PictureAccentList"/>
    <dgm:cxn modelId="{4FE0DEDB-F3F0-B746-83BB-D18D40617286}" type="presParOf" srcId="{396C8FDC-6E78-4A31-B6D9-96185D2D0C54}" destId="{41E18825-64D1-4969-9D55-7796B3343F0C}" srcOrd="4" destOrd="0" presId="urn:microsoft.com/office/officeart/2008/layout/PictureAccentList"/>
    <dgm:cxn modelId="{3FAFF971-D419-C54C-8A37-5288AFFF7B8B}" type="presParOf" srcId="{41E18825-64D1-4969-9D55-7796B3343F0C}" destId="{29A38413-CB8A-4030-BB16-0F68BB5460EF}" srcOrd="0" destOrd="0" presId="urn:microsoft.com/office/officeart/2008/layout/PictureAccentList"/>
    <dgm:cxn modelId="{271FE1F8-29A2-2240-BF1A-353705BB3097}" type="presParOf" srcId="{41E18825-64D1-4969-9D55-7796B3343F0C}" destId="{1B20369D-5EDF-4C53-8918-2E88F4293113}"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9078F-EC49-4452-B892-4119D0E76E3F}">
      <dsp:nvSpPr>
        <dsp:cNvPr id="0" name=""/>
        <dsp:cNvSpPr/>
      </dsp:nvSpPr>
      <dsp:spPr>
        <a:xfrm>
          <a:off x="1409289" y="66"/>
          <a:ext cx="4238205" cy="8179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u="none" kern="1200" dirty="0">
              <a:ln w="18415" cmpd="sng">
                <a:solidFill>
                  <a:srgbClr val="FFFFFF"/>
                </a:solidFill>
                <a:prstDash val="solid"/>
              </a:ln>
              <a:solidFill>
                <a:schemeClr val="accent2">
                  <a:lumMod val="40000"/>
                  <a:lumOff val="60000"/>
                </a:schemeClr>
              </a:solidFill>
              <a:effectLst>
                <a:outerShdw blurRad="63500" dir="3600000" algn="tl" rotWithShape="0">
                  <a:srgbClr val="000000">
                    <a:alpha val="70000"/>
                  </a:srgbClr>
                </a:outerShdw>
              </a:effectLst>
              <a:latin typeface="Times New Roman" pitchFamily="18" charset="0"/>
              <a:ea typeface="+mn-ea"/>
              <a:cs typeface="Times New Roman" pitchFamily="18" charset="0"/>
            </a:rPr>
            <a:t>Content</a:t>
          </a:r>
        </a:p>
      </dsp:txBody>
      <dsp:txXfrm>
        <a:off x="1433246" y="24023"/>
        <a:ext cx="4190291" cy="770028"/>
      </dsp:txXfrm>
    </dsp:sp>
    <dsp:sp modelId="{40B94CD5-750A-4358-8EC3-4766FDD890D5}">
      <dsp:nvSpPr>
        <dsp:cNvPr id="0" name=""/>
        <dsp:cNvSpPr/>
      </dsp:nvSpPr>
      <dsp:spPr>
        <a:xfrm>
          <a:off x="1409289" y="965238"/>
          <a:ext cx="817942" cy="817942"/>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77B5C3-2BDE-43AC-AF72-7161BC55CCAC}">
      <dsp:nvSpPr>
        <dsp:cNvPr id="0" name=""/>
        <dsp:cNvSpPr/>
      </dsp:nvSpPr>
      <dsp:spPr>
        <a:xfrm>
          <a:off x="2276308" y="965238"/>
          <a:ext cx="3371186" cy="8179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Introduction</a:t>
          </a:r>
        </a:p>
      </dsp:txBody>
      <dsp:txXfrm>
        <a:off x="2316244" y="1005174"/>
        <a:ext cx="3291314" cy="738070"/>
      </dsp:txXfrm>
    </dsp:sp>
    <dsp:sp modelId="{14D44EDD-EB7F-479C-A67C-3D33BC85983E}">
      <dsp:nvSpPr>
        <dsp:cNvPr id="0" name=""/>
        <dsp:cNvSpPr/>
      </dsp:nvSpPr>
      <dsp:spPr>
        <a:xfrm>
          <a:off x="1409289" y="1881334"/>
          <a:ext cx="817942" cy="817942"/>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5F199E-2BB2-48F0-B9FA-FB420866FF50}">
      <dsp:nvSpPr>
        <dsp:cNvPr id="0" name=""/>
        <dsp:cNvSpPr/>
      </dsp:nvSpPr>
      <dsp:spPr>
        <a:xfrm>
          <a:off x="2276308" y="1881334"/>
          <a:ext cx="3371186" cy="8179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Study 1 </a:t>
          </a:r>
        </a:p>
      </dsp:txBody>
      <dsp:txXfrm>
        <a:off x="2316244" y="1921270"/>
        <a:ext cx="3291314" cy="738070"/>
      </dsp:txXfrm>
    </dsp:sp>
    <dsp:sp modelId="{6728F4A1-0BE1-41E7-AFA8-56B7C5D4818E}">
      <dsp:nvSpPr>
        <dsp:cNvPr id="0" name=""/>
        <dsp:cNvSpPr/>
      </dsp:nvSpPr>
      <dsp:spPr>
        <a:xfrm>
          <a:off x="1409289" y="2797429"/>
          <a:ext cx="817942" cy="817942"/>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FBB196-D2DF-4105-B371-80D09AFF52F6}">
      <dsp:nvSpPr>
        <dsp:cNvPr id="0" name=""/>
        <dsp:cNvSpPr/>
      </dsp:nvSpPr>
      <dsp:spPr>
        <a:xfrm>
          <a:off x="2276308" y="2797429"/>
          <a:ext cx="3371186" cy="8179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Study 2</a:t>
          </a:r>
        </a:p>
      </dsp:txBody>
      <dsp:txXfrm>
        <a:off x="2316244" y="2837365"/>
        <a:ext cx="3291314" cy="738070"/>
      </dsp:txXfrm>
    </dsp:sp>
    <dsp:sp modelId="{39543698-539A-47F9-90AB-4C4419958807}">
      <dsp:nvSpPr>
        <dsp:cNvPr id="0" name=""/>
        <dsp:cNvSpPr/>
      </dsp:nvSpPr>
      <dsp:spPr>
        <a:xfrm>
          <a:off x="1409289" y="3713525"/>
          <a:ext cx="817942" cy="817942"/>
        </a:xfrm>
        <a:prstGeom prst="roundRect">
          <a:avLst>
            <a:gd name="adj" fmla="val 166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85324-C18C-42C9-B0C3-8C2D1DE23E24}">
      <dsp:nvSpPr>
        <dsp:cNvPr id="0" name=""/>
        <dsp:cNvSpPr/>
      </dsp:nvSpPr>
      <dsp:spPr>
        <a:xfrm>
          <a:off x="2276308" y="3713525"/>
          <a:ext cx="3371186" cy="8179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Study 3</a:t>
          </a:r>
        </a:p>
      </dsp:txBody>
      <dsp:txXfrm>
        <a:off x="2316244" y="3753461"/>
        <a:ext cx="3291314" cy="738070"/>
      </dsp:txXfrm>
    </dsp:sp>
    <dsp:sp modelId="{29A38413-CB8A-4030-BB16-0F68BB5460EF}">
      <dsp:nvSpPr>
        <dsp:cNvPr id="0" name=""/>
        <dsp:cNvSpPr/>
      </dsp:nvSpPr>
      <dsp:spPr>
        <a:xfrm>
          <a:off x="1409289" y="4629621"/>
          <a:ext cx="817942" cy="817942"/>
        </a:xfrm>
        <a:prstGeom prst="roundRect">
          <a:avLst>
            <a:gd name="adj" fmla="val 166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20369D-5EDF-4C53-8918-2E88F4293113}">
      <dsp:nvSpPr>
        <dsp:cNvPr id="0" name=""/>
        <dsp:cNvSpPr/>
      </dsp:nvSpPr>
      <dsp:spPr>
        <a:xfrm>
          <a:off x="2276308" y="4629621"/>
          <a:ext cx="3371186" cy="8179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Q &amp; A </a:t>
          </a:r>
        </a:p>
      </dsp:txBody>
      <dsp:txXfrm>
        <a:off x="2316244" y="4669557"/>
        <a:ext cx="3291314" cy="73807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52AFD-4DF5-4DB5-89C6-B25046A62E62}" type="datetimeFigureOut">
              <a:rPr lang="en-US" smtClean="0"/>
              <a:t>8/16/24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2C53B-E45D-4DD6-A454-4B1A7738F0C2}" type="slidenum">
              <a:rPr lang="en-US" smtClean="0"/>
              <a:t>‹#›</a:t>
            </a:fld>
            <a:endParaRPr lang="en-US"/>
          </a:p>
        </p:txBody>
      </p:sp>
    </p:spTree>
    <p:extLst>
      <p:ext uri="{BB962C8B-B14F-4D97-AF65-F5344CB8AC3E}">
        <p14:creationId xmlns:p14="http://schemas.microsoft.com/office/powerpoint/2010/main" val="254787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C1D13B-CA64-BA45-BDE7-E5A92F719F17}" type="slidenum">
              <a:rPr lang="en-US" altLang="en-US"/>
              <a:pPr/>
              <a:t>4</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1085850" y="4406900"/>
            <a:ext cx="4813300" cy="4171950"/>
          </a:xfrm>
        </p:spPr>
        <p:txBody>
          <a:bodyPr/>
          <a:lstStyle/>
          <a:p>
            <a:pPr marL="190500" indent="-190500"/>
            <a:endParaRPr lang="en-US" altLang="en-US" b="1" dirty="0"/>
          </a:p>
          <a:p>
            <a:pPr marL="190500" indent="-190500"/>
            <a:r>
              <a:rPr lang="en-US" altLang="en-US" dirty="0"/>
              <a:t>Diabetes is a chronic disease in which the body does not make or properly </a:t>
            </a:r>
          </a:p>
          <a:p>
            <a:pPr marL="190500" indent="-190500"/>
            <a:r>
              <a:rPr lang="en-US" altLang="en-US" dirty="0"/>
              <a:t>use insulin, a hormone that is needed to convert sugar, starches, and other </a:t>
            </a:r>
          </a:p>
          <a:p>
            <a:pPr marL="190500" indent="-190500"/>
            <a:r>
              <a:rPr lang="en-US" altLang="en-US" dirty="0"/>
              <a:t>food into energy by moving glucose from blood into the cells.</a:t>
            </a:r>
          </a:p>
          <a:p>
            <a:pPr marL="190500" indent="-190500"/>
            <a:endParaRPr lang="en-US" altLang="en-US" dirty="0"/>
          </a:p>
          <a:p>
            <a:pPr marL="190500" indent="-190500"/>
            <a:r>
              <a:rPr lang="en-US" altLang="en-US" dirty="0"/>
              <a:t>People with diabetes have increased blood glucose (sugar) levels for one or </a:t>
            </a:r>
          </a:p>
          <a:p>
            <a:pPr marL="190500" indent="-190500"/>
            <a:r>
              <a:rPr lang="en-US" altLang="en-US" dirty="0"/>
              <a:t>more of the following three reasons:  Either</a:t>
            </a:r>
          </a:p>
          <a:p>
            <a:pPr marL="1104900" lvl="2" indent="-190500">
              <a:buFontTx/>
              <a:buAutoNum type="arabicPeriod"/>
            </a:pPr>
            <a:r>
              <a:rPr lang="en-US" altLang="en-US" dirty="0"/>
              <a:t>No insulin is being produced,</a:t>
            </a:r>
          </a:p>
          <a:p>
            <a:pPr marL="1104900" lvl="2" indent="-190500">
              <a:buFontTx/>
              <a:buAutoNum type="arabicPeriod"/>
            </a:pPr>
            <a:r>
              <a:rPr lang="en-US" altLang="en-US" dirty="0"/>
              <a:t>Insulin production is insufficient,  and/or</a:t>
            </a:r>
          </a:p>
          <a:p>
            <a:pPr marL="1104900" lvl="2" indent="-190500">
              <a:buFontTx/>
              <a:buAutoNum type="arabicPeriod"/>
            </a:pPr>
            <a:r>
              <a:rPr lang="en-US" altLang="en-US" dirty="0"/>
              <a:t>The body is resistant to the effects of insulin.</a:t>
            </a:r>
          </a:p>
          <a:p>
            <a:pPr marL="190500" indent="-190500"/>
            <a:endParaRPr lang="en-US" altLang="en-US" dirty="0"/>
          </a:p>
          <a:p>
            <a:pPr marL="190500" indent="-190500"/>
            <a:r>
              <a:rPr lang="en-US" altLang="en-US" dirty="0"/>
              <a:t>As a result, high levels of glucose build up in the blood, and spill into the </a:t>
            </a:r>
          </a:p>
          <a:p>
            <a:pPr marL="190500" indent="-190500"/>
            <a:r>
              <a:rPr lang="en-US" altLang="en-US" dirty="0"/>
              <a:t>urine and out of the body. The body loses its main source of fuel and cells </a:t>
            </a:r>
          </a:p>
          <a:p>
            <a:pPr marL="190500" indent="-190500"/>
            <a:r>
              <a:rPr lang="en-US" altLang="en-US" dirty="0"/>
              <a:t>are deprived of glucose, a needed source of energy.  High blood glucose </a:t>
            </a:r>
          </a:p>
          <a:p>
            <a:pPr marL="190500" indent="-190500"/>
            <a:r>
              <a:rPr lang="en-US" altLang="en-US" dirty="0"/>
              <a:t>levels may result in short and  long term complications over time.</a:t>
            </a:r>
          </a:p>
          <a:p>
            <a:pPr marL="190500" indent="-190500"/>
            <a:endParaRPr lang="en-US" altLang="en-US" dirty="0"/>
          </a:p>
          <a:p>
            <a:pPr marL="190500" indent="-190500"/>
            <a:endParaRPr lang="en-US" altLang="en-US" dirty="0"/>
          </a:p>
          <a:p>
            <a:pPr marL="190500" indent="-190500"/>
            <a:endParaRPr lang="en-US" altLang="en-US" dirty="0"/>
          </a:p>
          <a:p>
            <a:pPr marL="190500" indent="-190500"/>
            <a:endParaRPr lang="en-US" altLang="en-US" dirty="0"/>
          </a:p>
        </p:txBody>
      </p:sp>
    </p:spTree>
    <p:extLst>
      <p:ext uri="{BB962C8B-B14F-4D97-AF65-F5344CB8AC3E}">
        <p14:creationId xmlns:p14="http://schemas.microsoft.com/office/powerpoint/2010/main" val="384526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GB"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charset="0"/>
              </a:defRPr>
            </a:lvl1pPr>
            <a:lvl2pPr marL="742950" indent="-285750">
              <a:defRPr>
                <a:solidFill>
                  <a:schemeClr val="tx1"/>
                </a:solidFill>
                <a:latin typeface="Lucida Sans Unicode" charset="0"/>
              </a:defRPr>
            </a:lvl2pPr>
            <a:lvl3pPr marL="1143000" indent="-228600">
              <a:defRPr>
                <a:solidFill>
                  <a:schemeClr val="tx1"/>
                </a:solidFill>
                <a:latin typeface="Lucida Sans Unicode" charset="0"/>
              </a:defRPr>
            </a:lvl3pPr>
            <a:lvl4pPr marL="1600200" indent="-228600">
              <a:defRPr>
                <a:solidFill>
                  <a:schemeClr val="tx1"/>
                </a:solidFill>
                <a:latin typeface="Lucida Sans Unicode" charset="0"/>
              </a:defRPr>
            </a:lvl4pPr>
            <a:lvl5pPr marL="2057400" indent="-228600">
              <a:defRPr>
                <a:solidFill>
                  <a:schemeClr val="tx1"/>
                </a:solidFill>
                <a:latin typeface="Lucida Sans Unicode" charset="0"/>
              </a:defRPr>
            </a:lvl5pPr>
            <a:lvl6pPr marL="2514600" indent="-228600" fontAlgn="base">
              <a:spcBef>
                <a:spcPct val="0"/>
              </a:spcBef>
              <a:spcAft>
                <a:spcPct val="0"/>
              </a:spcAft>
              <a:defRPr>
                <a:solidFill>
                  <a:schemeClr val="tx1"/>
                </a:solidFill>
                <a:latin typeface="Lucida Sans Unicode" charset="0"/>
              </a:defRPr>
            </a:lvl6pPr>
            <a:lvl7pPr marL="2971800" indent="-228600" fontAlgn="base">
              <a:spcBef>
                <a:spcPct val="0"/>
              </a:spcBef>
              <a:spcAft>
                <a:spcPct val="0"/>
              </a:spcAft>
              <a:defRPr>
                <a:solidFill>
                  <a:schemeClr val="tx1"/>
                </a:solidFill>
                <a:latin typeface="Lucida Sans Unicode" charset="0"/>
              </a:defRPr>
            </a:lvl7pPr>
            <a:lvl8pPr marL="3429000" indent="-228600" fontAlgn="base">
              <a:spcBef>
                <a:spcPct val="0"/>
              </a:spcBef>
              <a:spcAft>
                <a:spcPct val="0"/>
              </a:spcAft>
              <a:defRPr>
                <a:solidFill>
                  <a:schemeClr val="tx1"/>
                </a:solidFill>
                <a:latin typeface="Lucida Sans Unicode" charset="0"/>
              </a:defRPr>
            </a:lvl8pPr>
            <a:lvl9pPr marL="3886200" indent="-228600" fontAlgn="base">
              <a:spcBef>
                <a:spcPct val="0"/>
              </a:spcBef>
              <a:spcAft>
                <a:spcPct val="0"/>
              </a:spcAft>
              <a:defRPr>
                <a:solidFill>
                  <a:schemeClr val="tx1"/>
                </a:solidFill>
                <a:latin typeface="Lucida Sans Unicode" charset="0"/>
              </a:defRPr>
            </a:lvl9pPr>
          </a:lstStyle>
          <a:p>
            <a:fld id="{A77BFAB4-918E-9948-8886-60065B67A03F}" type="slidenum">
              <a:rPr lang="en-GB" altLang="en-US">
                <a:latin typeface="Calibri" charset="0"/>
              </a:rPr>
              <a:pPr/>
              <a:t>5</a:t>
            </a:fld>
            <a:endParaRPr lang="en-GB" altLang="en-US">
              <a:latin typeface="Calibri" charset="0"/>
            </a:endParaRPr>
          </a:p>
        </p:txBody>
      </p:sp>
    </p:spTree>
    <p:extLst>
      <p:ext uri="{BB962C8B-B14F-4D97-AF65-F5344CB8AC3E}">
        <p14:creationId xmlns:p14="http://schemas.microsoft.com/office/powerpoint/2010/main" val="251449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590E0B-FE68-D64B-AE3A-E3C54A44713B}" type="slidenum">
              <a:rPr lang="en-US" altLang="en-US"/>
              <a:pPr/>
              <a:t>12</a:t>
            </a:fld>
            <a:endParaRPr lang="en-US" alt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ltLang="en-US"/>
              <a:t>Whether we consider type 1 or type 2 diabetes, the goal of effective diabetes management is to control blood glucose levels by keeping them within a target range that is individually determined for each child.  Optimal blood glucose control helps to promote normal growth and development and allows for optimal learning.  It is also needed to prevent the immediate dangers of blood glucose levels that are either too high or too low. Research has shown that maintaining blood glucose levels within the target range can prevent or delay the long-term complications of diabetes such as heart attack, stroke,</a:t>
            </a:r>
            <a:r>
              <a:rPr lang="en-US" altLang="en-US" i="1"/>
              <a:t> </a:t>
            </a:r>
            <a:r>
              <a:rPr lang="en-US" altLang="en-US"/>
              <a:t>blindness, kidney failure, nerve disease, and amputations of the foot or leg.</a:t>
            </a:r>
          </a:p>
          <a:p>
            <a:endParaRPr lang="en-US" altLang="en-US"/>
          </a:p>
          <a:p>
            <a:r>
              <a:rPr lang="en-US" altLang="en-US"/>
              <a:t>When insulin is no longer made, it must be obtained from another source--insulin shots or an insulin pump.  All people with type 1 diabetes must take insulin. People with type 2 diabetes use diet and exercise, and oral medications, and/or insulin to manage their disease.  Neither insulin nor other medications, however, are cures for diabetes: they only help control the disease.  </a:t>
            </a:r>
          </a:p>
          <a:p>
            <a:endParaRPr lang="en-US" altLang="en-US"/>
          </a:p>
          <a:p>
            <a:endParaRPr lang="en-US" altLang="en-US"/>
          </a:p>
          <a:p>
            <a:endParaRPr lang="en-US" altLang="en-US"/>
          </a:p>
        </p:txBody>
      </p:sp>
    </p:spTree>
    <p:extLst>
      <p:ext uri="{BB962C8B-B14F-4D97-AF65-F5344CB8AC3E}">
        <p14:creationId xmlns:p14="http://schemas.microsoft.com/office/powerpoint/2010/main" val="210143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BDD5EA-51F4-4F4B-8018-3B1990323D86}" type="slidenum">
              <a:rPr lang="en-US" smtClean="0"/>
              <a:t>20</a:t>
            </a:fld>
            <a:endParaRPr lang="en-US"/>
          </a:p>
        </p:txBody>
      </p:sp>
    </p:spTree>
    <p:extLst>
      <p:ext uri="{BB962C8B-B14F-4D97-AF65-F5344CB8AC3E}">
        <p14:creationId xmlns:p14="http://schemas.microsoft.com/office/powerpoint/2010/main" val="420167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BDD5EA-51F4-4F4B-8018-3B1990323D86}" type="slidenum">
              <a:rPr lang="en-US" smtClean="0"/>
              <a:t>32</a:t>
            </a:fld>
            <a:endParaRPr lang="en-US"/>
          </a:p>
        </p:txBody>
      </p:sp>
    </p:spTree>
    <p:extLst>
      <p:ext uri="{BB962C8B-B14F-4D97-AF65-F5344CB8AC3E}">
        <p14:creationId xmlns:p14="http://schemas.microsoft.com/office/powerpoint/2010/main" val="228549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271DD-BB5C-844F-9152-988F4FC74A8E}" type="slidenum">
              <a:rPr lang="en-US" smtClean="0"/>
              <a:t>34</a:t>
            </a:fld>
            <a:endParaRPr lang="en-US"/>
          </a:p>
        </p:txBody>
      </p:sp>
    </p:spTree>
    <p:extLst>
      <p:ext uri="{BB962C8B-B14F-4D97-AF65-F5344CB8AC3E}">
        <p14:creationId xmlns:p14="http://schemas.microsoft.com/office/powerpoint/2010/main" val="331295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Macintosh%20HD:Users:z9771:Downloads:Osama%20Thesis_Haleam_Final-Osama.doc!OLE_LINK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Macintosh%20HD:Users:z9771:Downloads:Osama%20Thesis_Haleam_Final-Osama.doc!OLE_LINK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file:///Users/DM201307406/Desktop/Macintosh%20HD:Users:DM201307406:Desktop:Senior%20project%20.docx!OLE_LINK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haleemah.alsabah@adu.ac.ae"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mailto:haleama@hot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797868" y="926605"/>
            <a:ext cx="6942484" cy="2983179"/>
          </a:xfrm>
          <a:prstGeom prst="rect">
            <a:avLst/>
          </a:prstGeom>
        </p:spPr>
        <p:txBody>
          <a:bodyPr vert="horz" lIns="91440" tIns="45720" rIns="91440" bIns="45720" rtlCol="0" anchor="ctr">
            <a:noAutofit/>
          </a:bodyPr>
          <a:lstStyle/>
          <a:p>
            <a:pPr algn="ctr">
              <a:spcBef>
                <a:spcPts val="125"/>
              </a:spcBef>
              <a:spcAft>
                <a:spcPts val="125"/>
              </a:spcAft>
              <a:defRPr/>
            </a:pPr>
            <a:r>
              <a:rPr lang="en-US" sz="2600" b="1" dirty="0">
                <a:solidFill>
                  <a:srgbClr val="002060"/>
                </a:solidFill>
                <a:latin typeface="Cambria" pitchFamily="18" charset="0"/>
                <a:ea typeface="+mj-ea"/>
                <a:cs typeface="+mj-cs"/>
              </a:rPr>
              <a:t>Diabetes Self-Management and Complications</a:t>
            </a:r>
          </a:p>
          <a:p>
            <a:pPr>
              <a:spcBef>
                <a:spcPts val="125"/>
              </a:spcBef>
              <a:spcAft>
                <a:spcPts val="125"/>
              </a:spcAft>
              <a:defRPr/>
            </a:pPr>
            <a:endParaRPr lang="en-US" sz="3200" b="1" dirty="0">
              <a:solidFill>
                <a:schemeClr val="tx2">
                  <a:satMod val="130000"/>
                </a:schemeClr>
              </a:solidFill>
              <a:effectLst>
                <a:outerShdw blurRad="50000" dist="30000" dir="5400000" algn="tl" rotWithShape="0">
                  <a:srgbClr val="000000">
                    <a:alpha val="30000"/>
                  </a:srgbClr>
                </a:outerShdw>
              </a:effectLst>
              <a:latin typeface="+mj-lt"/>
              <a:ea typeface="+mj-ea"/>
              <a:cs typeface="+mj-cs"/>
            </a:endParaRPr>
          </a:p>
          <a:p>
            <a:pPr marL="0" marR="0" lvl="0" indent="0" defTabSz="914400" rtl="0" eaLnBrk="1" fontAlgn="auto" latinLnBrk="0" hangingPunct="1">
              <a:lnSpc>
                <a:spcPct val="100000"/>
              </a:lnSpc>
              <a:spcBef>
                <a:spcPts val="125"/>
              </a:spcBef>
              <a:spcAft>
                <a:spcPts val="125"/>
              </a:spcAft>
              <a:buClrTx/>
              <a:buSzTx/>
              <a:buFontTx/>
              <a:buNone/>
              <a:tabLst/>
              <a:defRPr/>
            </a:pPr>
            <a:br>
              <a:rPr kumimoji="0" lang="en-US" sz="2600" b="1" i="0" u="none" strike="noStrike" kern="1200" cap="none" spc="0" normalizeH="0" baseline="0" noProof="0" dirty="0">
                <a:ln>
                  <a:noFill/>
                </a:ln>
                <a:effectLst/>
                <a:uLnTx/>
                <a:uFillTx/>
                <a:latin typeface="Cambria" pitchFamily="18" charset="0"/>
                <a:ea typeface="+mj-ea"/>
                <a:cs typeface="+mj-cs"/>
              </a:rPr>
            </a:br>
            <a:endParaRPr kumimoji="0" lang="en-US" sz="2000" b="1" i="0" u="none" strike="noStrike" kern="1200" cap="none" spc="0" normalizeH="0" baseline="0" noProof="0" dirty="0">
              <a:ln>
                <a:noFill/>
              </a:ln>
              <a:solidFill>
                <a:schemeClr val="bg1">
                  <a:lumMod val="75000"/>
                </a:schemeClr>
              </a:solidFill>
              <a:effectLst/>
              <a:uLnTx/>
              <a:uFillTx/>
              <a:latin typeface="Cambria" pitchFamily="18" charset="0"/>
              <a:ea typeface="+mj-ea"/>
              <a:cs typeface="+mj-cs"/>
            </a:endParaRPr>
          </a:p>
        </p:txBody>
      </p:sp>
      <p:sp>
        <p:nvSpPr>
          <p:cNvPr id="10" name="Subtitle 2"/>
          <p:cNvSpPr txBox="1">
            <a:spLocks/>
          </p:cNvSpPr>
          <p:nvPr/>
        </p:nvSpPr>
        <p:spPr>
          <a:xfrm>
            <a:off x="827584" y="3909784"/>
            <a:ext cx="4724400" cy="1752600"/>
          </a:xfrm>
          <a:prstGeom prst="rect">
            <a:avLst/>
          </a:prstGeom>
        </p:spPr>
        <p:txBody>
          <a:bodyPr vert="horz" lIns="91440" tIns="45720" rIns="91440" bIns="45720" rtlCol="0">
            <a:normAutofit fontScale="8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rgbClr val="002060"/>
                </a:solidFill>
                <a:effectLst/>
                <a:uLnTx/>
                <a:uFillTx/>
                <a:latin typeface="Cambria" pitchFamily="18" charset="0"/>
                <a:ea typeface="+mn-ea"/>
                <a:cs typeface="+mn-cs"/>
              </a:rPr>
              <a:t>Dr. Haleama Al Sabbah </a:t>
            </a:r>
          </a:p>
          <a:p>
            <a:pPr>
              <a:spcBef>
                <a:spcPct val="20000"/>
              </a:spcBef>
            </a:pPr>
            <a:r>
              <a:rPr kumimoji="0" lang="en-US" sz="1800" b="0" i="0" u="none" strike="noStrike" kern="1200" cap="none" spc="0" normalizeH="0" baseline="0" noProof="0" dirty="0">
                <a:ln>
                  <a:noFill/>
                </a:ln>
                <a:solidFill>
                  <a:schemeClr val="tx1"/>
                </a:solidFill>
                <a:effectLst/>
                <a:uLnTx/>
                <a:uFillTx/>
                <a:latin typeface="Cambria" pitchFamily="18" charset="0"/>
                <a:ea typeface="+mn-ea"/>
                <a:cs typeface="+mn-cs"/>
              </a:rPr>
              <a:t>College of Health Sciences </a:t>
            </a:r>
          </a:p>
          <a:p>
            <a:pPr>
              <a:spcBef>
                <a:spcPct val="20000"/>
              </a:spcBef>
            </a:pPr>
            <a:r>
              <a:rPr lang="en-US" dirty="0">
                <a:latin typeface="Cambria" pitchFamily="18" charset="0"/>
              </a:rPr>
              <a:t>Abu Dhabi University </a:t>
            </a:r>
          </a:p>
          <a:p>
            <a:pPr>
              <a:spcBef>
                <a:spcPct val="20000"/>
              </a:spcBef>
            </a:pPr>
            <a:r>
              <a:rPr kumimoji="0" lang="en-US" sz="1800" b="0" i="0" u="none" strike="noStrike" kern="1200" cap="none" spc="0" normalizeH="0" baseline="0" noProof="0" dirty="0">
                <a:ln>
                  <a:noFill/>
                </a:ln>
                <a:solidFill>
                  <a:schemeClr val="tx1"/>
                </a:solidFill>
                <a:effectLst/>
                <a:uLnTx/>
                <a:uFillTx/>
                <a:latin typeface="Cambria" pitchFamily="18" charset="0"/>
                <a:ea typeface="+mn-ea"/>
                <a:cs typeface="+mn-cs"/>
              </a:rPr>
              <a:t>Abu Dhabi, UAE</a:t>
            </a:r>
          </a:p>
          <a:p>
            <a:pPr>
              <a:spcBef>
                <a:spcPct val="20000"/>
              </a:spcBef>
            </a:pPr>
            <a:endParaRPr lang="en-US" dirty="0">
              <a:latin typeface="Cambria" pitchFamily="18" charset="0"/>
            </a:endParaRPr>
          </a:p>
          <a:p>
            <a:pPr>
              <a:spcBef>
                <a:spcPct val="20000"/>
              </a:spcBef>
            </a:pPr>
            <a:endParaRPr lang="en-US" b="1" dirty="0">
              <a:solidFill>
                <a:schemeClr val="bg1">
                  <a:lumMod val="75000"/>
                </a:schemeClr>
              </a:solidFill>
              <a:latin typeface="Cambria" pitchFamily="18" charset="0"/>
            </a:endParaRPr>
          </a:p>
          <a:p>
            <a:pPr>
              <a:spcBef>
                <a:spcPct val="20000"/>
              </a:spcBef>
            </a:pPr>
            <a:r>
              <a:rPr lang="en-US" b="1" dirty="0">
                <a:solidFill>
                  <a:schemeClr val="bg1">
                    <a:lumMod val="75000"/>
                  </a:schemeClr>
                </a:solidFill>
                <a:latin typeface="Cambria" pitchFamily="18" charset="0"/>
              </a:rPr>
              <a:t>Sunday, 18</a:t>
            </a:r>
            <a:r>
              <a:rPr lang="en-US" b="1" baseline="30000" dirty="0">
                <a:solidFill>
                  <a:schemeClr val="bg1">
                    <a:lumMod val="75000"/>
                  </a:schemeClr>
                </a:solidFill>
                <a:latin typeface="Cambria" pitchFamily="18" charset="0"/>
              </a:rPr>
              <a:t>th</a:t>
            </a:r>
            <a:r>
              <a:rPr lang="en-US" b="1" dirty="0">
                <a:solidFill>
                  <a:schemeClr val="bg1">
                    <a:lumMod val="75000"/>
                  </a:schemeClr>
                </a:solidFill>
                <a:latin typeface="Cambria" pitchFamily="18" charset="0"/>
              </a:rPr>
              <a:t>  August, 2024</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Cambria" pitchFamily="18" charset="0"/>
              <a:ea typeface="+mn-ea"/>
              <a:cs typeface="+mn-cs"/>
            </a:endParaRPr>
          </a:p>
        </p:txBody>
      </p:sp>
      <p:pic>
        <p:nvPicPr>
          <p:cNvPr id="4" name="Picture 14" descr="mage result for diabetes education">
            <a:extLst>
              <a:ext uri="{FF2B5EF4-FFF2-40B4-BE49-F238E27FC236}">
                <a16:creationId xmlns:a16="http://schemas.microsoft.com/office/drawing/2014/main" id="{95CB58B5-3E72-4440-9F3F-11D692B6E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293095"/>
            <a:ext cx="5724128" cy="1593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7498464" cy="1143000"/>
          </a:xfrm>
        </p:spPr>
        <p:txBody>
          <a:bodyPr>
            <a:normAutofit fontScale="90000"/>
          </a:bodyPr>
          <a:lstStyle/>
          <a:p>
            <a:pPr algn="l"/>
            <a:br>
              <a:rPr lang="en-US" sz="3100" dirty="0"/>
            </a:br>
            <a:r>
              <a:rPr lang="en-US" sz="2700" b="1" dirty="0">
                <a:latin typeface="Cambria" panose="02040503050406030204" pitchFamily="18" charset="0"/>
                <a:ea typeface="Cambria" panose="02040503050406030204" pitchFamily="18" charset="0"/>
                <a:cs typeface="Arial" charset="0"/>
              </a:rPr>
              <a:t>Poorly controlled diabetes is associated with long term damage and failure of various organs:  </a:t>
            </a:r>
            <a:br>
              <a:rPr lang="en-US" sz="2700" b="1" dirty="0">
                <a:latin typeface="Arial" charset="0"/>
                <a:ea typeface="Arial" charset="0"/>
                <a:cs typeface="Arial" charset="0"/>
              </a:rPr>
            </a:br>
            <a:endParaRPr lang="en-US" sz="3200" dirty="0"/>
          </a:p>
        </p:txBody>
      </p:sp>
      <p:sp>
        <p:nvSpPr>
          <p:cNvPr id="3" name="Content Placeholder 2"/>
          <p:cNvSpPr>
            <a:spLocks noGrp="1"/>
          </p:cNvSpPr>
          <p:nvPr>
            <p:ph idx="1"/>
          </p:nvPr>
        </p:nvSpPr>
        <p:spPr>
          <a:xfrm>
            <a:off x="374932" y="1547664"/>
            <a:ext cx="8394136" cy="4953000"/>
          </a:xfrm>
        </p:spPr>
        <p:txBody>
          <a:bodyPr>
            <a:normAutofit fontScale="92500" lnSpcReduction="10000"/>
          </a:bodyPr>
          <a:lstStyle/>
          <a:p>
            <a:r>
              <a:rPr lang="en-US" sz="2800" dirty="0">
                <a:solidFill>
                  <a:srgbClr val="C00000"/>
                </a:solidFill>
              </a:rPr>
              <a:t>Retinopathy</a:t>
            </a:r>
            <a:r>
              <a:rPr lang="en-US" sz="2800" dirty="0"/>
              <a:t> which is the leading cause of blindness especially in adult people suffering from diabetes </a:t>
            </a:r>
            <a:r>
              <a:rPr lang="en-US" sz="2600" i="1" dirty="0"/>
              <a:t>(</a:t>
            </a:r>
            <a:r>
              <a:rPr lang="en-US" sz="2600" i="1" dirty="0" err="1"/>
              <a:t>Hamdan</a:t>
            </a:r>
            <a:r>
              <a:rPr lang="en-US" sz="2600" i="1" dirty="0"/>
              <a:t>, 2007)</a:t>
            </a:r>
          </a:p>
          <a:p>
            <a:endParaRPr lang="en-US" sz="1200" dirty="0"/>
          </a:p>
          <a:p>
            <a:r>
              <a:rPr lang="en-US" sz="2800" dirty="0">
                <a:solidFill>
                  <a:srgbClr val="C00000"/>
                </a:solidFill>
              </a:rPr>
              <a:t>Nephropathy</a:t>
            </a:r>
            <a:r>
              <a:rPr lang="en-US" sz="2800" dirty="0"/>
              <a:t> as 10–20% of patients with diabetes die from renal diseases </a:t>
            </a:r>
            <a:r>
              <a:rPr lang="en-US" sz="2600" i="1" dirty="0"/>
              <a:t>(WHO Media Centre, 2012)</a:t>
            </a:r>
          </a:p>
          <a:p>
            <a:endParaRPr lang="en-US" sz="1100" dirty="0"/>
          </a:p>
          <a:p>
            <a:r>
              <a:rPr lang="en-US" sz="2800" dirty="0">
                <a:solidFill>
                  <a:srgbClr val="C00000"/>
                </a:solidFill>
              </a:rPr>
              <a:t>Neuropathy</a:t>
            </a:r>
            <a:r>
              <a:rPr lang="en-US" sz="2800" dirty="0"/>
              <a:t> which affect up to 50% of patients with diabetes </a:t>
            </a:r>
            <a:r>
              <a:rPr lang="en-US" sz="2400" i="1" dirty="0"/>
              <a:t>(</a:t>
            </a:r>
            <a:r>
              <a:rPr lang="en-US" sz="2400" i="1" dirty="0" err="1"/>
              <a:t>Alkaissi</a:t>
            </a:r>
            <a:r>
              <a:rPr lang="en-US" sz="2400" i="1" dirty="0"/>
              <a:t>, 2013)</a:t>
            </a:r>
          </a:p>
          <a:p>
            <a:endParaRPr lang="en-US" sz="1100" dirty="0"/>
          </a:p>
          <a:p>
            <a:r>
              <a:rPr lang="en-US" sz="2800" dirty="0">
                <a:solidFill>
                  <a:srgbClr val="C00000"/>
                </a:solidFill>
              </a:rPr>
              <a:t>Cardiovascular</a:t>
            </a:r>
            <a:r>
              <a:rPr lang="en-US" sz="2800" dirty="0"/>
              <a:t> and </a:t>
            </a:r>
            <a:r>
              <a:rPr lang="en-US" sz="2800" dirty="0">
                <a:solidFill>
                  <a:srgbClr val="C00000"/>
                </a:solidFill>
              </a:rPr>
              <a:t>cerebrovascular</a:t>
            </a:r>
            <a:r>
              <a:rPr lang="en-US" sz="2800" dirty="0"/>
              <a:t> diseases whereas the rate of heart diseases and stroke in adults with diabetes is 2–4 times higher than those without diabetes </a:t>
            </a:r>
            <a:r>
              <a:rPr lang="en-US" sz="2400" i="1" dirty="0"/>
              <a:t>(El-</a:t>
            </a:r>
            <a:r>
              <a:rPr lang="en-US" sz="2400" i="1" dirty="0" err="1"/>
              <a:t>Barbari</a:t>
            </a:r>
            <a:r>
              <a:rPr lang="en-US" sz="2400" i="1" dirty="0"/>
              <a:t>, 2003). </a:t>
            </a:r>
          </a:p>
          <a:p>
            <a:endParaRPr lang="en-US" dirty="0"/>
          </a:p>
        </p:txBody>
      </p:sp>
    </p:spTree>
    <p:extLst>
      <p:ext uri="{BB962C8B-B14F-4D97-AF65-F5344CB8AC3E}">
        <p14:creationId xmlns:p14="http://schemas.microsoft.com/office/powerpoint/2010/main" val="292456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23528" y="341784"/>
            <a:ext cx="8167606" cy="1143000"/>
          </a:xfrm>
          <a:solidFill>
            <a:srgbClr val="0070C0">
              <a:alpha val="74000"/>
            </a:srgbClr>
          </a:solidFill>
        </p:spPr>
        <p:txBody>
          <a:bodyPr>
            <a:normAutofit/>
          </a:bodyPr>
          <a:lstStyle/>
          <a:p>
            <a:pPr algn="ctr"/>
            <a:r>
              <a:rPr lang="en-US" sz="4000" b="1" u="sng" dirty="0">
                <a:ln w="18415" cmpd="sng">
                  <a:solidFill>
                    <a:srgbClr val="FFFFFF"/>
                  </a:solidFill>
                  <a:prstDash val="solid"/>
                </a:ln>
                <a:solidFill>
                  <a:schemeClr val="accent2">
                    <a:lumMod val="40000"/>
                    <a:lumOff val="60000"/>
                  </a:schemeClr>
                </a:solidFill>
                <a:effectLst>
                  <a:outerShdw blurRad="63500" dir="3600000" algn="tl" rotWithShape="0">
                    <a:srgbClr val="000000">
                      <a:alpha val="70000"/>
                    </a:srgbClr>
                  </a:outerShdw>
                </a:effectLst>
                <a:latin typeface="Times New Roman" pitchFamily="18" charset="0"/>
                <a:ea typeface="+mn-ea"/>
                <a:cs typeface="Times New Roman" pitchFamily="18" charset="0"/>
              </a:rPr>
              <a:t>The importance of doing research? </a:t>
            </a:r>
          </a:p>
        </p:txBody>
      </p:sp>
      <p:pic>
        <p:nvPicPr>
          <p:cNvPr id="4" name="Content Placeholder 3" descr="what_we_do1[1].jpg"/>
          <p:cNvPicPr>
            <a:picLocks noGrp="1" noChangeAspect="1"/>
          </p:cNvPicPr>
          <p:nvPr>
            <p:ph idx="1"/>
          </p:nvPr>
        </p:nvPicPr>
        <p:blipFill>
          <a:blip r:embed="rId2" cstate="print"/>
          <a:stretch>
            <a:fillRect/>
          </a:stretch>
        </p:blipFill>
        <p:spPr>
          <a:xfrm>
            <a:off x="2971800" y="1905001"/>
            <a:ext cx="3962400" cy="4331980"/>
          </a:xfrm>
        </p:spPr>
      </p:pic>
      <p:sp>
        <p:nvSpPr>
          <p:cNvPr id="6" name="Slide Number Placeholder 5"/>
          <p:cNvSpPr>
            <a:spLocks noGrp="1"/>
          </p:cNvSpPr>
          <p:nvPr>
            <p:ph type="sldNum" sz="quarter" idx="12"/>
          </p:nvPr>
        </p:nvSpPr>
        <p:spPr/>
        <p:txBody>
          <a:bodyPr/>
          <a:lstStyle/>
          <a:p>
            <a:pPr>
              <a:defRPr/>
            </a:pPr>
            <a:fld id="{C22BA356-349E-4635-99EF-62C8FB919A55}" type="slidenum">
              <a:rPr lang="en-US" smtClean="0">
                <a:solidFill>
                  <a:prstClr val="black">
                    <a:tint val="75000"/>
                  </a:prstClr>
                </a:solidFill>
              </a:rPr>
              <a:pPr>
                <a:defRPr/>
              </a:pPr>
              <a:t>11</a:t>
            </a:fld>
            <a:endParaRPr lang="en-US">
              <a:solidFill>
                <a:prstClr val="black">
                  <a:tint val="75000"/>
                </a:prstClr>
              </a:solidFill>
            </a:endParaRPr>
          </a:p>
        </p:txBody>
      </p:sp>
    </p:spTree>
    <p:extLst>
      <p:ext uri="{BB962C8B-B14F-4D97-AF65-F5344CB8AC3E}">
        <p14:creationId xmlns:p14="http://schemas.microsoft.com/office/powerpoint/2010/main" val="206634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4AC540B3-0EEC-6B43-964C-515C2D6411CF}" type="slidenum">
              <a:rPr lang="en-US" altLang="en-US"/>
              <a:pPr/>
              <a:t>12</a:t>
            </a:fld>
            <a:endParaRPr lang="en-US" altLang="en-US"/>
          </a:p>
        </p:txBody>
      </p:sp>
      <p:sp>
        <p:nvSpPr>
          <p:cNvPr id="233474" name="Rectangle 2"/>
          <p:cNvSpPr>
            <a:spLocks noGrp="1" noChangeArrowheads="1"/>
          </p:cNvSpPr>
          <p:nvPr>
            <p:ph type="title"/>
          </p:nvPr>
        </p:nvSpPr>
        <p:spPr>
          <a:xfrm>
            <a:off x="1046399" y="2829720"/>
            <a:ext cx="7646046" cy="533400"/>
          </a:xfrm>
        </p:spPr>
        <p:txBody>
          <a:bodyPr>
            <a:normAutofit fontScale="90000"/>
          </a:bodyPr>
          <a:lstStyle/>
          <a:p>
            <a:pPr>
              <a:lnSpc>
                <a:spcPct val="75000"/>
              </a:lnSpc>
            </a:pPr>
            <a:br>
              <a:rPr lang="en-US" altLang="en-US" sz="4000" dirty="0">
                <a:solidFill>
                  <a:srgbClr val="3F0066"/>
                </a:solidFill>
              </a:rPr>
            </a:br>
            <a:r>
              <a:rPr lang="en-US" altLang="en-US" sz="4000" dirty="0">
                <a:solidFill>
                  <a:srgbClr val="3F0066"/>
                </a:solidFill>
              </a:rPr>
              <a:t>Diabetes is Managed, But it Does Not Go Away.</a:t>
            </a:r>
            <a:endParaRPr lang="en-US" altLang="en-US" sz="4800" dirty="0">
              <a:solidFill>
                <a:srgbClr val="3F0066"/>
              </a:solidFill>
            </a:endParaRPr>
          </a:p>
        </p:txBody>
      </p:sp>
      <p:sp>
        <p:nvSpPr>
          <p:cNvPr id="233475" name="Rectangle 3"/>
          <p:cNvSpPr>
            <a:spLocks noGrp="1" noChangeArrowheads="1"/>
          </p:cNvSpPr>
          <p:nvPr>
            <p:ph type="body" idx="1"/>
          </p:nvPr>
        </p:nvSpPr>
        <p:spPr>
          <a:xfrm>
            <a:off x="3221311" y="4006343"/>
            <a:ext cx="4903788" cy="1222375"/>
          </a:xfrm>
        </p:spPr>
        <p:txBody>
          <a:bodyPr/>
          <a:lstStyle/>
          <a:p>
            <a:pPr marL="285750" indent="-285750" algn="ctr">
              <a:lnSpc>
                <a:spcPct val="90000"/>
              </a:lnSpc>
              <a:spcAft>
                <a:spcPct val="20000"/>
              </a:spcAft>
              <a:buFont typeface="Times New Roman" charset="0"/>
              <a:buNone/>
            </a:pPr>
            <a:r>
              <a:rPr lang="en-US" altLang="en-US" sz="5400" dirty="0">
                <a:solidFill>
                  <a:srgbClr val="009900"/>
                </a:solidFill>
                <a:latin typeface="Arial Black" charset="0"/>
                <a:ea typeface="Arial" charset="0"/>
                <a:cs typeface="Arial" charset="0"/>
              </a:rPr>
              <a:t>GOAL:</a:t>
            </a:r>
            <a:endParaRPr lang="en-US" altLang="en-US" sz="5400" dirty="0">
              <a:solidFill>
                <a:srgbClr val="009900"/>
              </a:solidFill>
              <a:latin typeface="Arial Black" charset="0"/>
            </a:endParaRPr>
          </a:p>
        </p:txBody>
      </p:sp>
      <p:graphicFrame>
        <p:nvGraphicFramePr>
          <p:cNvPr id="233476" name="Object 4"/>
          <p:cNvGraphicFramePr>
            <a:graphicFrameLocks noChangeAspect="1"/>
          </p:cNvGraphicFramePr>
          <p:nvPr/>
        </p:nvGraphicFramePr>
        <p:xfrm>
          <a:off x="1183629" y="3638551"/>
          <a:ext cx="1859609" cy="2344900"/>
        </p:xfrm>
        <a:graphic>
          <a:graphicData uri="http://schemas.openxmlformats.org/presentationml/2006/ole">
            <mc:AlternateContent xmlns:mc="http://schemas.openxmlformats.org/markup-compatibility/2006">
              <mc:Choice xmlns:v="urn:schemas-microsoft-com:vml" Requires="v">
                <p:oleObj name="Clip" r:id="rId3" imgW="3473280" imgH="3472920" progId="MS_ClipArt_Gallery.2">
                  <p:embed/>
                </p:oleObj>
              </mc:Choice>
              <mc:Fallback>
                <p:oleObj name="Clip" r:id="rId3" imgW="3473280" imgH="3472920" progId="MS_ClipArt_Gallery.2">
                  <p:embed/>
                  <p:pic>
                    <p:nvPicPr>
                      <p:cNvPr id="2334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629" y="3638551"/>
                        <a:ext cx="1859609" cy="2344900"/>
                      </a:xfrm>
                      <a:prstGeom prst="rect">
                        <a:avLst/>
                      </a:prstGeom>
                      <a:noFill/>
                      <a:ln>
                        <a:noFill/>
                      </a:ln>
                      <a:effectLst/>
                    </p:spPr>
                  </p:pic>
                </p:oleObj>
              </mc:Fallback>
            </mc:AlternateContent>
          </a:graphicData>
        </a:graphic>
      </p:graphicFrame>
      <p:sp>
        <p:nvSpPr>
          <p:cNvPr id="233477" name="Oval 5"/>
          <p:cNvSpPr>
            <a:spLocks noChangeArrowheads="1"/>
          </p:cNvSpPr>
          <p:nvPr/>
        </p:nvSpPr>
        <p:spPr bwMode="auto">
          <a:xfrm>
            <a:off x="1183629" y="3621088"/>
            <a:ext cx="1842146" cy="2362363"/>
          </a:xfrm>
          <a:prstGeom prst="ellipse">
            <a:avLst/>
          </a:prstGeom>
          <a:noFill/>
          <a:ln w="28575">
            <a:solidFill>
              <a:srgbClr val="000066"/>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8" name="Rectangle 6"/>
          <p:cNvSpPr>
            <a:spLocks noChangeArrowheads="1"/>
          </p:cNvSpPr>
          <p:nvPr/>
        </p:nvSpPr>
        <p:spPr bwMode="auto">
          <a:xfrm>
            <a:off x="3203848" y="4844164"/>
            <a:ext cx="5122863"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Aft>
                <a:spcPct val="20000"/>
              </a:spcAft>
            </a:pPr>
            <a:r>
              <a:rPr lang="en-US" altLang="en-US" sz="4800" b="1" dirty="0">
                <a:solidFill>
                  <a:srgbClr val="CC3300"/>
                </a:solidFill>
                <a:latin typeface="Garamond" charset="0"/>
              </a:rPr>
              <a:t>To maintain target blood glucose</a:t>
            </a:r>
          </a:p>
        </p:txBody>
      </p:sp>
      <p:sp>
        <p:nvSpPr>
          <p:cNvPr id="3" name="Rectangle 2"/>
          <p:cNvSpPr/>
          <p:nvPr/>
        </p:nvSpPr>
        <p:spPr>
          <a:xfrm>
            <a:off x="251520" y="1096806"/>
            <a:ext cx="8445499" cy="1384995"/>
          </a:xfrm>
          <a:prstGeom prst="rect">
            <a:avLst/>
          </a:prstGeom>
        </p:spPr>
        <p:txBody>
          <a:bodyPr wrap="square">
            <a:spAutoFit/>
          </a:bodyPr>
          <a:lstStyle/>
          <a:p>
            <a:r>
              <a:rPr lang="en-US" sz="2800" dirty="0">
                <a:latin typeface="AdvOT863180fb" charset="0"/>
              </a:rPr>
              <a:t>The </a:t>
            </a:r>
            <a:r>
              <a:rPr lang="en-US" sz="2800" b="1" dirty="0">
                <a:solidFill>
                  <a:srgbClr val="C00000"/>
                </a:solidFill>
                <a:latin typeface="AdvOT863180fb" charset="0"/>
              </a:rPr>
              <a:t>importance of diabetes educational intervention</a:t>
            </a:r>
            <a:r>
              <a:rPr lang="en-US" sz="2800" dirty="0">
                <a:latin typeface="AdvOT863180fb" charset="0"/>
              </a:rPr>
              <a:t> in improving </a:t>
            </a:r>
            <a:r>
              <a:rPr lang="en-US" sz="2800" b="1" dirty="0">
                <a:solidFill>
                  <a:srgbClr val="C00000"/>
                </a:solidFill>
                <a:latin typeface="AdvOT863180fb" charset="0"/>
              </a:rPr>
              <a:t>self-management</a:t>
            </a:r>
            <a:r>
              <a:rPr lang="en-US" sz="2800" dirty="0">
                <a:latin typeface="AdvOT863180fb" charset="0"/>
              </a:rPr>
              <a:t> of patients suffering from diabetes is essential in </a:t>
            </a:r>
            <a:r>
              <a:rPr lang="en-US" sz="2800" b="1" dirty="0">
                <a:solidFill>
                  <a:srgbClr val="C00000"/>
                </a:solidFill>
                <a:latin typeface="AdvOT863180fb" charset="0"/>
              </a:rPr>
              <a:t>preventing these complications. </a:t>
            </a:r>
            <a:endParaRPr lang="en-US" sz="2800" b="1" dirty="0">
              <a:solidFill>
                <a:srgbClr val="C00000"/>
              </a:solidFill>
            </a:endParaRPr>
          </a:p>
        </p:txBody>
      </p:sp>
    </p:spTree>
    <p:extLst>
      <p:ext uri="{BB962C8B-B14F-4D97-AF65-F5344CB8AC3E}">
        <p14:creationId xmlns:p14="http://schemas.microsoft.com/office/powerpoint/2010/main" val="1342637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7498080" cy="1143000"/>
          </a:xfrm>
        </p:spPr>
        <p:txBody>
          <a:bodyPr>
            <a:normAutofit/>
          </a:bodyPr>
          <a:lstStyle/>
          <a:p>
            <a:r>
              <a:rPr lang="en-US" sz="3600" b="1" dirty="0"/>
              <a:t>Significance of the Studies: </a:t>
            </a:r>
          </a:p>
        </p:txBody>
      </p:sp>
      <p:sp>
        <p:nvSpPr>
          <p:cNvPr id="3" name="Content Placeholder 2"/>
          <p:cNvSpPr>
            <a:spLocks noGrp="1"/>
          </p:cNvSpPr>
          <p:nvPr>
            <p:ph idx="1"/>
          </p:nvPr>
        </p:nvSpPr>
        <p:spPr>
          <a:xfrm>
            <a:off x="210312" y="1628800"/>
            <a:ext cx="8484837" cy="5486400"/>
          </a:xfrm>
        </p:spPr>
        <p:txBody>
          <a:bodyPr>
            <a:normAutofit fontScale="85000" lnSpcReduction="20000"/>
          </a:bodyPr>
          <a:lstStyle/>
          <a:p>
            <a:r>
              <a:rPr lang="en-US" dirty="0">
                <a:solidFill>
                  <a:srgbClr val="C00000"/>
                </a:solidFill>
              </a:rPr>
              <a:t>Lifestyle</a:t>
            </a:r>
            <a:r>
              <a:rPr lang="en-US" dirty="0"/>
              <a:t> changes, rapid </a:t>
            </a:r>
            <a:r>
              <a:rPr lang="en-US" dirty="0">
                <a:solidFill>
                  <a:srgbClr val="C00000"/>
                </a:solidFill>
              </a:rPr>
              <a:t>urbanization</a:t>
            </a:r>
            <a:r>
              <a:rPr lang="en-US" dirty="0"/>
              <a:t> and </a:t>
            </a:r>
            <a:r>
              <a:rPr lang="en-US" dirty="0">
                <a:solidFill>
                  <a:srgbClr val="C00000"/>
                </a:solidFill>
              </a:rPr>
              <a:t>socioeconomic</a:t>
            </a:r>
            <a:r>
              <a:rPr lang="en-US" dirty="0"/>
              <a:t> development, </a:t>
            </a:r>
            <a:r>
              <a:rPr lang="en-US" dirty="0">
                <a:solidFill>
                  <a:srgbClr val="C00000"/>
                </a:solidFill>
              </a:rPr>
              <a:t>stress, smoking</a:t>
            </a:r>
            <a:r>
              <a:rPr lang="en-US" dirty="0"/>
              <a:t>, and changes in </a:t>
            </a:r>
            <a:r>
              <a:rPr lang="en-US" dirty="0">
                <a:solidFill>
                  <a:srgbClr val="C00000"/>
                </a:solidFill>
              </a:rPr>
              <a:t>food habits </a:t>
            </a:r>
            <a:r>
              <a:rPr lang="en-US" dirty="0"/>
              <a:t>has increased the risk of </a:t>
            </a:r>
            <a:r>
              <a:rPr lang="en-US" b="1" dirty="0"/>
              <a:t>non-communicable diseases </a:t>
            </a:r>
            <a:r>
              <a:rPr lang="en-US" dirty="0"/>
              <a:t>especially </a:t>
            </a:r>
            <a:r>
              <a:rPr lang="en-US" b="1" dirty="0"/>
              <a:t>diabetes mellitus</a:t>
            </a:r>
            <a:r>
              <a:rPr lang="en-US" dirty="0"/>
              <a:t>. </a:t>
            </a:r>
          </a:p>
          <a:p>
            <a:endParaRPr lang="en-US" sz="1300" dirty="0"/>
          </a:p>
          <a:p>
            <a:r>
              <a:rPr lang="en-US" dirty="0">
                <a:solidFill>
                  <a:srgbClr val="C00000"/>
                </a:solidFill>
              </a:rPr>
              <a:t>Diabetes complications </a:t>
            </a:r>
            <a:r>
              <a:rPr lang="en-US" dirty="0"/>
              <a:t>can be </a:t>
            </a:r>
            <a:r>
              <a:rPr lang="en-US" dirty="0">
                <a:solidFill>
                  <a:srgbClr val="C00000"/>
                </a:solidFill>
              </a:rPr>
              <a:t>prevented</a:t>
            </a:r>
            <a:r>
              <a:rPr lang="en-US" dirty="0"/>
              <a:t> if the </a:t>
            </a:r>
            <a:r>
              <a:rPr lang="en-US" dirty="0">
                <a:solidFill>
                  <a:srgbClr val="C00000"/>
                </a:solidFill>
              </a:rPr>
              <a:t>glycemic status </a:t>
            </a:r>
            <a:r>
              <a:rPr lang="en-US" dirty="0"/>
              <a:t>of patients with diabetes is maintained within a nearly </a:t>
            </a:r>
            <a:r>
              <a:rPr lang="en-US" dirty="0">
                <a:solidFill>
                  <a:srgbClr val="C00000"/>
                </a:solidFill>
              </a:rPr>
              <a:t>normal range</a:t>
            </a:r>
            <a:r>
              <a:rPr lang="en-US" dirty="0"/>
              <a:t>. </a:t>
            </a:r>
          </a:p>
          <a:p>
            <a:endParaRPr lang="en-US" sz="1300" dirty="0"/>
          </a:p>
          <a:p>
            <a:r>
              <a:rPr lang="en-US" dirty="0"/>
              <a:t>Therefore, </a:t>
            </a:r>
            <a:r>
              <a:rPr lang="en-US" dirty="0">
                <a:solidFill>
                  <a:srgbClr val="C00000"/>
                </a:solidFill>
              </a:rPr>
              <a:t>patient education </a:t>
            </a:r>
            <a:r>
              <a:rPr lang="en-US" dirty="0"/>
              <a:t>is critical in controlling blood glucose levels within the normal range. </a:t>
            </a:r>
          </a:p>
          <a:p>
            <a:endParaRPr lang="en-US" sz="1200" dirty="0"/>
          </a:p>
          <a:p>
            <a:r>
              <a:rPr lang="en-US" sz="3100" dirty="0"/>
              <a:t>Literature review indicated that </a:t>
            </a:r>
            <a:r>
              <a:rPr lang="en-US" sz="3100" dirty="0">
                <a:solidFill>
                  <a:srgbClr val="C00000"/>
                </a:solidFill>
              </a:rPr>
              <a:t>anthropometric</a:t>
            </a:r>
            <a:r>
              <a:rPr lang="en-US" sz="3100" dirty="0"/>
              <a:t> measurements , </a:t>
            </a:r>
            <a:r>
              <a:rPr lang="en-US" sz="3100" dirty="0">
                <a:solidFill>
                  <a:srgbClr val="C00000"/>
                </a:solidFill>
              </a:rPr>
              <a:t>glycemic</a:t>
            </a:r>
            <a:r>
              <a:rPr lang="en-US" sz="3100" dirty="0"/>
              <a:t> control and  patient’s </a:t>
            </a:r>
            <a:r>
              <a:rPr lang="en-US" sz="3100" dirty="0">
                <a:solidFill>
                  <a:srgbClr val="C00000"/>
                </a:solidFill>
              </a:rPr>
              <a:t>knowledge</a:t>
            </a:r>
            <a:r>
              <a:rPr lang="en-US" sz="3100" dirty="0"/>
              <a:t> of diabetes </a:t>
            </a:r>
            <a:r>
              <a:rPr lang="en-US" sz="3100" dirty="0">
                <a:solidFill>
                  <a:srgbClr val="C00000"/>
                </a:solidFill>
              </a:rPr>
              <a:t>self- management</a:t>
            </a:r>
            <a:r>
              <a:rPr lang="en-US" sz="3100" dirty="0"/>
              <a:t> are all </a:t>
            </a:r>
            <a:r>
              <a:rPr lang="en-US" sz="3100" u="sng" dirty="0">
                <a:solidFill>
                  <a:srgbClr val="C00000"/>
                </a:solidFill>
              </a:rPr>
              <a:t>improved by diabetes education </a:t>
            </a:r>
          </a:p>
          <a:p>
            <a:endParaRPr lang="en-US" sz="3100" dirty="0"/>
          </a:p>
          <a:p>
            <a:endParaRPr lang="en-US" dirty="0"/>
          </a:p>
          <a:p>
            <a:endParaRPr lang="en-US" dirty="0"/>
          </a:p>
        </p:txBody>
      </p:sp>
    </p:spTree>
    <p:extLst>
      <p:ext uri="{BB962C8B-B14F-4D97-AF65-F5344CB8AC3E}">
        <p14:creationId xmlns:p14="http://schemas.microsoft.com/office/powerpoint/2010/main" val="5474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C81BB-6916-3D48-ACB3-607006C738E9}"/>
              </a:ext>
            </a:extLst>
          </p:cNvPr>
          <p:cNvSpPr>
            <a:spLocks noGrp="1"/>
          </p:cNvSpPr>
          <p:nvPr>
            <p:ph type="title"/>
          </p:nvPr>
        </p:nvSpPr>
        <p:spPr>
          <a:xfrm>
            <a:off x="179512" y="620688"/>
            <a:ext cx="7498080" cy="1143000"/>
          </a:xfrm>
        </p:spPr>
        <p:txBody>
          <a:bodyPr/>
          <a:lstStyle/>
          <a:p>
            <a:r>
              <a:rPr lang="en-AE" dirty="0"/>
              <a:t>Diabetes studies</a:t>
            </a:r>
          </a:p>
        </p:txBody>
      </p:sp>
      <p:sp>
        <p:nvSpPr>
          <p:cNvPr id="3" name="Content Placeholder 2">
            <a:extLst>
              <a:ext uri="{FF2B5EF4-FFF2-40B4-BE49-F238E27FC236}">
                <a16:creationId xmlns:a16="http://schemas.microsoft.com/office/drawing/2014/main" id="{A9B4926A-D9A1-BF4C-A672-C0A80B31EDDE}"/>
              </a:ext>
            </a:extLst>
          </p:cNvPr>
          <p:cNvSpPr>
            <a:spLocks noGrp="1"/>
          </p:cNvSpPr>
          <p:nvPr>
            <p:ph idx="1"/>
          </p:nvPr>
        </p:nvSpPr>
        <p:spPr>
          <a:xfrm>
            <a:off x="1198101" y="2057400"/>
            <a:ext cx="7498080" cy="4800600"/>
          </a:xfrm>
        </p:spPr>
        <p:txBody>
          <a:bodyPr/>
          <a:lstStyle/>
          <a:p>
            <a:r>
              <a:rPr lang="en-AE" dirty="0"/>
              <a:t>Study 1: Diabetes Self-Management</a:t>
            </a:r>
          </a:p>
          <a:p>
            <a:r>
              <a:rPr lang="en-AE" dirty="0"/>
              <a:t> </a:t>
            </a:r>
          </a:p>
          <a:p>
            <a:r>
              <a:rPr lang="en-AE" dirty="0"/>
              <a:t>Study 2: Diabtes Education Program </a:t>
            </a:r>
          </a:p>
          <a:p>
            <a:endParaRPr lang="en-AE" dirty="0"/>
          </a:p>
          <a:p>
            <a:r>
              <a:rPr lang="en-AE" dirty="0"/>
              <a:t>Study 3: Diabtes Complications </a:t>
            </a:r>
          </a:p>
        </p:txBody>
      </p:sp>
    </p:spTree>
    <p:extLst>
      <p:ext uri="{BB962C8B-B14F-4D97-AF65-F5344CB8AC3E}">
        <p14:creationId xmlns:p14="http://schemas.microsoft.com/office/powerpoint/2010/main" val="396612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B5C9-0556-CE42-AA81-A293799B85FB}"/>
              </a:ext>
            </a:extLst>
          </p:cNvPr>
          <p:cNvSpPr>
            <a:spLocks noGrp="1"/>
          </p:cNvSpPr>
          <p:nvPr>
            <p:ph type="title"/>
          </p:nvPr>
        </p:nvSpPr>
        <p:spPr>
          <a:xfrm>
            <a:off x="1411858" y="2358757"/>
            <a:ext cx="7498080" cy="1143000"/>
          </a:xfrm>
        </p:spPr>
        <p:txBody>
          <a:bodyPr/>
          <a:lstStyle/>
          <a:p>
            <a:pPr algn="ctr"/>
            <a:r>
              <a:rPr lang="en-AE" dirty="0"/>
              <a:t>Study 1</a:t>
            </a:r>
          </a:p>
        </p:txBody>
      </p:sp>
    </p:spTree>
    <p:extLst>
      <p:ext uri="{BB962C8B-B14F-4D97-AF65-F5344CB8AC3E}">
        <p14:creationId xmlns:p14="http://schemas.microsoft.com/office/powerpoint/2010/main" val="198830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8C3A1-7FEB-4740-BA92-6D394BC90E88}"/>
              </a:ext>
            </a:extLst>
          </p:cNvPr>
          <p:cNvPicPr>
            <a:picLocks noChangeAspect="1"/>
          </p:cNvPicPr>
          <p:nvPr/>
        </p:nvPicPr>
        <p:blipFill>
          <a:blip r:embed="rId2"/>
          <a:stretch>
            <a:fillRect/>
          </a:stretch>
        </p:blipFill>
        <p:spPr>
          <a:xfrm>
            <a:off x="1781299" y="0"/>
            <a:ext cx="5581402" cy="6650182"/>
          </a:xfrm>
          <a:prstGeom prst="rect">
            <a:avLst/>
          </a:prstGeom>
        </p:spPr>
      </p:pic>
    </p:spTree>
    <p:extLst>
      <p:ext uri="{BB962C8B-B14F-4D97-AF65-F5344CB8AC3E}">
        <p14:creationId xmlns:p14="http://schemas.microsoft.com/office/powerpoint/2010/main" val="371860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D1CB-C823-0D4D-9055-289CCAC64154}"/>
              </a:ext>
            </a:extLst>
          </p:cNvPr>
          <p:cNvSpPr>
            <a:spLocks noGrp="1"/>
          </p:cNvSpPr>
          <p:nvPr>
            <p:ph type="title"/>
          </p:nvPr>
        </p:nvSpPr>
        <p:spPr/>
        <p:txBody>
          <a:bodyPr/>
          <a:lstStyle/>
          <a:p>
            <a:endParaRPr lang="en-AE"/>
          </a:p>
        </p:txBody>
      </p:sp>
      <p:sp>
        <p:nvSpPr>
          <p:cNvPr id="3" name="Content Placeholder 2">
            <a:extLst>
              <a:ext uri="{FF2B5EF4-FFF2-40B4-BE49-F238E27FC236}">
                <a16:creationId xmlns:a16="http://schemas.microsoft.com/office/drawing/2014/main" id="{C4F97A7F-01F0-3B4E-9593-B8E44B91F323}"/>
              </a:ext>
            </a:extLst>
          </p:cNvPr>
          <p:cNvSpPr>
            <a:spLocks noGrp="1"/>
          </p:cNvSpPr>
          <p:nvPr>
            <p:ph idx="1"/>
          </p:nvPr>
        </p:nvSpPr>
        <p:spPr/>
        <p:txBody>
          <a:bodyPr/>
          <a:lstStyle/>
          <a:p>
            <a:endParaRPr lang="en-AE"/>
          </a:p>
        </p:txBody>
      </p:sp>
      <p:pic>
        <p:nvPicPr>
          <p:cNvPr id="6" name="Picture 5">
            <a:extLst>
              <a:ext uri="{FF2B5EF4-FFF2-40B4-BE49-F238E27FC236}">
                <a16:creationId xmlns:a16="http://schemas.microsoft.com/office/drawing/2014/main" id="{BBF7EFD4-FF28-0E42-9E73-1B440C87CB2E}"/>
              </a:ext>
            </a:extLst>
          </p:cNvPr>
          <p:cNvPicPr>
            <a:picLocks noChangeAspect="1"/>
          </p:cNvPicPr>
          <p:nvPr/>
        </p:nvPicPr>
        <p:blipFill>
          <a:blip r:embed="rId2"/>
          <a:stretch>
            <a:fillRect/>
          </a:stretch>
        </p:blipFill>
        <p:spPr>
          <a:xfrm>
            <a:off x="344384" y="264548"/>
            <a:ext cx="8589304" cy="6328904"/>
          </a:xfrm>
          <a:prstGeom prst="rect">
            <a:avLst/>
          </a:prstGeom>
        </p:spPr>
      </p:pic>
    </p:spTree>
    <p:extLst>
      <p:ext uri="{BB962C8B-B14F-4D97-AF65-F5344CB8AC3E}">
        <p14:creationId xmlns:p14="http://schemas.microsoft.com/office/powerpoint/2010/main" val="1844371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F6A0F-521B-9145-986D-B7294E9EC7A3}"/>
              </a:ext>
            </a:extLst>
          </p:cNvPr>
          <p:cNvPicPr>
            <a:picLocks noChangeAspect="1"/>
          </p:cNvPicPr>
          <p:nvPr/>
        </p:nvPicPr>
        <p:blipFill>
          <a:blip r:embed="rId2"/>
          <a:stretch>
            <a:fillRect/>
          </a:stretch>
        </p:blipFill>
        <p:spPr>
          <a:xfrm>
            <a:off x="1422400" y="118753"/>
            <a:ext cx="7305964" cy="6852063"/>
          </a:xfrm>
          <a:prstGeom prst="rect">
            <a:avLst/>
          </a:prstGeom>
        </p:spPr>
      </p:pic>
    </p:spTree>
    <p:extLst>
      <p:ext uri="{BB962C8B-B14F-4D97-AF65-F5344CB8AC3E}">
        <p14:creationId xmlns:p14="http://schemas.microsoft.com/office/powerpoint/2010/main" val="334103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0EF0-2626-B948-8E50-EB4CA8DF2C9F}"/>
              </a:ext>
            </a:extLst>
          </p:cNvPr>
          <p:cNvSpPr>
            <a:spLocks noGrp="1"/>
          </p:cNvSpPr>
          <p:nvPr>
            <p:ph type="title"/>
          </p:nvPr>
        </p:nvSpPr>
        <p:spPr>
          <a:xfrm>
            <a:off x="1019972" y="2133126"/>
            <a:ext cx="7498080" cy="1143000"/>
          </a:xfrm>
        </p:spPr>
        <p:txBody>
          <a:bodyPr/>
          <a:lstStyle/>
          <a:p>
            <a:pPr algn="ctr"/>
            <a:r>
              <a:rPr lang="en-AE" dirty="0"/>
              <a:t>Study 2</a:t>
            </a:r>
          </a:p>
        </p:txBody>
      </p:sp>
    </p:spTree>
    <p:extLst>
      <p:ext uri="{BB962C8B-B14F-4D97-AF65-F5344CB8AC3E}">
        <p14:creationId xmlns:p14="http://schemas.microsoft.com/office/powerpoint/2010/main" val="959131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11524323"/>
              </p:ext>
            </p:extLst>
          </p:nvPr>
        </p:nvGraphicFramePr>
        <p:xfrm>
          <a:off x="251520" y="908720"/>
          <a:ext cx="7056784" cy="5447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FE32B341-6028-4A4F-AC03-E4097BF3481E}" type="slidenum">
              <a:rPr lang="en-US" smtClean="0"/>
              <a:pPr/>
              <a:t>2</a:t>
            </a:fld>
            <a:endParaRPr lang="en-US"/>
          </a:p>
        </p:txBody>
      </p:sp>
      <p:sp>
        <p:nvSpPr>
          <p:cNvPr id="4" name="Date Placeholder 3"/>
          <p:cNvSpPr>
            <a:spLocks noGrp="1"/>
          </p:cNvSpPr>
          <p:nvPr>
            <p:ph type="dt" sz="half" idx="10"/>
          </p:nvPr>
        </p:nvSpPr>
        <p:spPr/>
        <p:txBody>
          <a:bodyPr/>
          <a:lstStyle/>
          <a:p>
            <a:fld id="{659C3661-BB63-4020-96C3-0278A7E47A91}" type="datetime1">
              <a:rPr lang="en-US" smtClean="0"/>
              <a:pPr/>
              <a:t>8/16/24</a:t>
            </a:fld>
            <a:endParaRPr lang="en-US" dirty="0"/>
          </a:p>
        </p:txBody>
      </p:sp>
    </p:spTree>
    <p:extLst>
      <p:ext uri="{BB962C8B-B14F-4D97-AF65-F5344CB8AC3E}">
        <p14:creationId xmlns:p14="http://schemas.microsoft.com/office/powerpoint/2010/main" val="403975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1784" y="2465508"/>
            <a:ext cx="7135245" cy="1470025"/>
          </a:xfrm>
        </p:spPr>
        <p:txBody>
          <a:bodyPr>
            <a:noAutofit/>
          </a:bodyPr>
          <a:lstStyle/>
          <a:p>
            <a:pPr algn="ctr"/>
            <a:r>
              <a:rPr lang="en-US" sz="3200" b="1" dirty="0"/>
              <a:t>Diabetes Education Program on Type 2 Diabetic Patients </a:t>
            </a:r>
            <a:br>
              <a:rPr lang="en-US" sz="3200" b="1" dirty="0"/>
            </a:br>
            <a:endParaRPr lang="en-US" sz="3200" b="1" dirty="0"/>
          </a:p>
        </p:txBody>
      </p:sp>
    </p:spTree>
    <p:extLst>
      <p:ext uri="{BB962C8B-B14F-4D97-AF65-F5344CB8AC3E}">
        <p14:creationId xmlns:p14="http://schemas.microsoft.com/office/powerpoint/2010/main" val="3843525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858" y="-492369"/>
            <a:ext cx="8201464" cy="8539089"/>
          </a:xfrm>
        </p:spPr>
      </p:pic>
    </p:spTree>
    <p:extLst>
      <p:ext uri="{BB962C8B-B14F-4D97-AF65-F5344CB8AC3E}">
        <p14:creationId xmlns:p14="http://schemas.microsoft.com/office/powerpoint/2010/main" val="1297986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043553"/>
          </a:xfrm>
          <a:solidFill>
            <a:srgbClr val="0070C0">
              <a:alpha val="63000"/>
            </a:srgbClr>
          </a:solidFill>
        </p:spPr>
        <p:txBody>
          <a:bodyPr/>
          <a:lstStyle/>
          <a:p>
            <a:pPr algn="ctr"/>
            <a:r>
              <a:rPr lang="en-US" sz="6000" dirty="0">
                <a:solidFill>
                  <a:schemeClr val="accent1">
                    <a:lumMod val="20000"/>
                    <a:lumOff val="80000"/>
                  </a:schemeClr>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t>objectives</a:t>
            </a:r>
          </a:p>
        </p:txBody>
      </p:sp>
      <p:pic>
        <p:nvPicPr>
          <p:cNvPr id="3" name="Picture 2" descr="-objetivo-profesional.jpg"/>
          <p:cNvPicPr>
            <a:picLocks noChangeAspect="1"/>
          </p:cNvPicPr>
          <p:nvPr/>
        </p:nvPicPr>
        <p:blipFill>
          <a:blip r:embed="rId2" cstate="print"/>
          <a:stretch>
            <a:fillRect/>
          </a:stretch>
        </p:blipFill>
        <p:spPr>
          <a:xfrm>
            <a:off x="1981200" y="2514600"/>
            <a:ext cx="4800600" cy="37719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pPr>
              <a:defRPr/>
            </a:pPr>
            <a:fld id="{C22BA356-349E-4635-99EF-62C8FB919A55}" type="slidenum">
              <a:rPr lang="en-US" smtClean="0"/>
              <a:pPr>
                <a:defRPr/>
              </a:pPr>
              <a:t>22</a:t>
            </a:fld>
            <a:endParaRPr lang="en-US"/>
          </a:p>
        </p:txBody>
      </p:sp>
      <p:pic>
        <p:nvPicPr>
          <p:cNvPr id="6" name="Picture 4" descr="http://t3.gstatic.com/images?q=tbn:ANd9GcROZMKuQdJihMXJjn7ln5k1m1HEd6EbNP63VcFHz6ZBzNj41H_cX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237201">
            <a:off x="1099963" y="72662"/>
            <a:ext cx="1177338" cy="8982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6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Objective </a:t>
            </a:r>
          </a:p>
        </p:txBody>
      </p:sp>
      <p:sp>
        <p:nvSpPr>
          <p:cNvPr id="3" name="Content Placeholder 2"/>
          <p:cNvSpPr>
            <a:spLocks noGrp="1"/>
          </p:cNvSpPr>
          <p:nvPr>
            <p:ph idx="1"/>
          </p:nvPr>
        </p:nvSpPr>
        <p:spPr>
          <a:xfrm>
            <a:off x="584200" y="1700808"/>
            <a:ext cx="7975599" cy="4978400"/>
          </a:xfrm>
        </p:spPr>
        <p:txBody>
          <a:bodyPr>
            <a:normAutofit/>
          </a:bodyPr>
          <a:lstStyle/>
          <a:p>
            <a:pPr marL="82296" indent="0">
              <a:buNone/>
            </a:pPr>
            <a:r>
              <a:rPr lang="en-US" sz="2800" dirty="0"/>
              <a:t>Measuring the </a:t>
            </a:r>
            <a:r>
              <a:rPr lang="en-US" sz="2800" dirty="0">
                <a:solidFill>
                  <a:srgbClr val="C00000"/>
                </a:solidFill>
              </a:rPr>
              <a:t>effect of diabetes educational intervention</a:t>
            </a:r>
            <a:r>
              <a:rPr lang="en-US" sz="2800" dirty="0"/>
              <a:t> program for patients suffering from </a:t>
            </a:r>
            <a:r>
              <a:rPr lang="en-US" sz="2800" dirty="0">
                <a:solidFill>
                  <a:srgbClr val="C00000"/>
                </a:solidFill>
              </a:rPr>
              <a:t>type 2 diabetes.</a:t>
            </a:r>
            <a:endParaRPr lang="en-US" sz="2800" dirty="0"/>
          </a:p>
          <a:p>
            <a:pPr marL="82296" indent="0">
              <a:buNone/>
            </a:pPr>
            <a:endParaRPr lang="en-US" sz="2800" dirty="0"/>
          </a:p>
          <a:p>
            <a:pPr marL="82296" indent="0">
              <a:buNone/>
            </a:pPr>
            <a:r>
              <a:rPr lang="en-US" sz="2800" dirty="0"/>
              <a:t>In this study, we have </a:t>
            </a:r>
            <a:r>
              <a:rPr lang="en-US" sz="2800" dirty="0">
                <a:solidFill>
                  <a:srgbClr val="C00000"/>
                </a:solidFill>
              </a:rPr>
              <a:t>evaluated the effectiveness </a:t>
            </a:r>
            <a:r>
              <a:rPr lang="en-US" sz="2800" dirty="0"/>
              <a:t>of diabetes </a:t>
            </a:r>
            <a:r>
              <a:rPr lang="en-US" sz="2800" dirty="0">
                <a:solidFill>
                  <a:srgbClr val="C00000"/>
                </a:solidFill>
              </a:rPr>
              <a:t>educational intervention </a:t>
            </a:r>
            <a:r>
              <a:rPr lang="en-US" sz="2800" dirty="0"/>
              <a:t>program on patients with </a:t>
            </a:r>
            <a:r>
              <a:rPr lang="en-US" sz="2800" dirty="0">
                <a:solidFill>
                  <a:srgbClr val="C00000"/>
                </a:solidFill>
              </a:rPr>
              <a:t>type 2 diabetes</a:t>
            </a:r>
            <a:endParaRPr lang="en-US" sz="2800" dirty="0"/>
          </a:p>
          <a:p>
            <a:endParaRPr lang="en-US" dirty="0"/>
          </a:p>
        </p:txBody>
      </p:sp>
    </p:spTree>
    <p:extLst>
      <p:ext uri="{BB962C8B-B14F-4D97-AF65-F5344CB8AC3E}">
        <p14:creationId xmlns:p14="http://schemas.microsoft.com/office/powerpoint/2010/main" val="282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476672"/>
            <a:ext cx="7498080" cy="766762"/>
          </a:xfrm>
        </p:spPr>
        <p:txBody>
          <a:bodyPr/>
          <a:lstStyle/>
          <a:p>
            <a:r>
              <a:rPr lang="en-US" dirty="0"/>
              <a:t>Methods:</a:t>
            </a:r>
          </a:p>
        </p:txBody>
      </p:sp>
      <p:sp>
        <p:nvSpPr>
          <p:cNvPr id="3" name="Content Placeholder 2"/>
          <p:cNvSpPr>
            <a:spLocks noGrp="1"/>
          </p:cNvSpPr>
          <p:nvPr>
            <p:ph idx="1"/>
          </p:nvPr>
        </p:nvSpPr>
        <p:spPr>
          <a:xfrm>
            <a:off x="338928" y="1628800"/>
            <a:ext cx="8466144" cy="5816600"/>
          </a:xfrm>
        </p:spPr>
        <p:txBody>
          <a:bodyPr>
            <a:normAutofit/>
          </a:bodyPr>
          <a:lstStyle/>
          <a:p>
            <a:pPr marL="82296" indent="0">
              <a:buNone/>
            </a:pPr>
            <a:endParaRPr lang="en-US" sz="2600" b="1" dirty="0">
              <a:solidFill>
                <a:srgbClr val="C00000"/>
              </a:solidFill>
            </a:endParaRPr>
          </a:p>
          <a:p>
            <a:pPr marL="82296" indent="0">
              <a:buNone/>
            </a:pPr>
            <a:r>
              <a:rPr lang="en-US" sz="2600" b="1" dirty="0">
                <a:solidFill>
                  <a:srgbClr val="C00000"/>
                </a:solidFill>
              </a:rPr>
              <a:t>Study Design</a:t>
            </a:r>
          </a:p>
          <a:p>
            <a:pPr marL="82296" indent="0">
              <a:buNone/>
            </a:pPr>
            <a:r>
              <a:rPr lang="en-US" sz="2600" b="1" dirty="0"/>
              <a:t>Before and After</a:t>
            </a:r>
            <a:r>
              <a:rPr lang="en-US" sz="2600" dirty="0"/>
              <a:t> (Pre-test and Post-test) study was carried based on </a:t>
            </a:r>
            <a:r>
              <a:rPr lang="en-US" sz="2600" b="1" dirty="0">
                <a:solidFill>
                  <a:srgbClr val="C00000"/>
                </a:solidFill>
              </a:rPr>
              <a:t>educational intervention program. </a:t>
            </a:r>
          </a:p>
          <a:p>
            <a:endParaRPr lang="en-US" sz="1000" dirty="0"/>
          </a:p>
          <a:p>
            <a:pPr marL="82296" indent="0">
              <a:buNone/>
            </a:pPr>
            <a:endParaRPr lang="en-US" dirty="0"/>
          </a:p>
          <a:p>
            <a:endParaRPr lang="en-US" dirty="0"/>
          </a:p>
          <a:p>
            <a:endParaRPr lang="en-US" dirty="0"/>
          </a:p>
        </p:txBody>
      </p:sp>
    </p:spTree>
    <p:extLst>
      <p:ext uri="{BB962C8B-B14F-4D97-AF65-F5344CB8AC3E}">
        <p14:creationId xmlns:p14="http://schemas.microsoft.com/office/powerpoint/2010/main" val="950350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2"/>
          <p:cNvSpPr>
            <a:spLocks noChangeArrowheads="1"/>
          </p:cNvSpPr>
          <p:nvPr/>
        </p:nvSpPr>
        <p:spPr bwMode="auto">
          <a:xfrm>
            <a:off x="1007165" y="-3578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4753" name="Picture 1" descr="100_08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165" y="99392"/>
            <a:ext cx="26035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3610665" y="-3578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4755" name="Picture 3" descr="100_08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665" y="99392"/>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1007165" y="15597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47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7" y="2085494"/>
            <a:ext cx="5435600" cy="248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1007165" y="387336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475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06154"/>
            <a:ext cx="4784701" cy="3238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476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6178" y="4455216"/>
            <a:ext cx="4470059" cy="2260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p:cNvSpPr>
            <a:spLocks noChangeArrowheads="1"/>
          </p:cNvSpPr>
          <p:nvPr/>
        </p:nvSpPr>
        <p:spPr bwMode="auto">
          <a:xfrm>
            <a:off x="5084883" y="1192078"/>
            <a:ext cx="5432091" cy="3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476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9322" y="2159070"/>
            <a:ext cx="4089932" cy="23301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4"/>
          <p:cNvSpPr>
            <a:spLocks noChangeArrowheads="1"/>
          </p:cNvSpPr>
          <p:nvPr/>
        </p:nvSpPr>
        <p:spPr bwMode="auto">
          <a:xfrm>
            <a:off x="6202585" y="-834570"/>
            <a:ext cx="3663439" cy="23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4765"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4430" y="256146"/>
            <a:ext cx="3069570" cy="187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066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41556" y="5330687"/>
            <a:ext cx="7498080" cy="4800600"/>
          </a:xfrm>
        </p:spPr>
        <p:txBody>
          <a:bodyPr/>
          <a:lstStyle/>
          <a:p>
            <a:endParaRPr lang="en-US" dirty="0"/>
          </a:p>
        </p:txBody>
      </p:sp>
      <p:sp>
        <p:nvSpPr>
          <p:cNvPr id="4" name="Rectangle 2"/>
          <p:cNvSpPr>
            <a:spLocks noChangeArrowheads="1"/>
          </p:cNvSpPr>
          <p:nvPr/>
        </p:nvSpPr>
        <p:spPr bwMode="auto">
          <a:xfrm>
            <a:off x="1099930" y="16432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05" name="Picture 1" descr="100_09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8227" y="414338"/>
            <a:ext cx="3073400" cy="2044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205948" y="38828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07" name="Picture 3" descr="100_09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540" y="4378187"/>
            <a:ext cx="32131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4532244" y="15206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09" name="Picture 5" descr="100_10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1688" y="961887"/>
            <a:ext cx="3302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6615044" y="32732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11" name="Picture 7" descr="100_08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044" y="3730487"/>
            <a:ext cx="2438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p:cNvSpPr>
            <a:spLocks noChangeArrowheads="1"/>
          </p:cNvSpPr>
          <p:nvPr/>
        </p:nvSpPr>
        <p:spPr bwMode="auto">
          <a:xfrm>
            <a:off x="715617" y="39209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2713" name="Picture 9" descr="BP-KC5315-3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825" y="2803387"/>
            <a:ext cx="26797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1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73626"/>
            <a:ext cx="7498080" cy="755374"/>
          </a:xfrm>
        </p:spPr>
        <p:txBody>
          <a:bodyPr>
            <a:normAutofit fontScale="90000"/>
          </a:bodyPr>
          <a:lstStyle/>
          <a:p>
            <a:br>
              <a:rPr lang="en-US" dirty="0"/>
            </a:br>
            <a:r>
              <a:rPr lang="en-US" b="1" dirty="0"/>
              <a:t>Results </a:t>
            </a:r>
            <a:endParaRPr lang="en-US" dirty="0"/>
          </a:p>
        </p:txBody>
      </p:sp>
    </p:spTree>
    <p:extLst>
      <p:ext uri="{BB962C8B-B14F-4D97-AF65-F5344CB8AC3E}">
        <p14:creationId xmlns:p14="http://schemas.microsoft.com/office/powerpoint/2010/main" val="195568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495" y="471623"/>
            <a:ext cx="7856505" cy="866001"/>
          </a:xfrm>
        </p:spPr>
        <p:txBody>
          <a:bodyPr>
            <a:normAutofit fontScale="90000"/>
          </a:bodyPr>
          <a:lstStyle/>
          <a:p>
            <a:pPr algn="ctr"/>
            <a:r>
              <a:rPr lang="en-GB" sz="3100" b="1" dirty="0">
                <a:solidFill>
                  <a:schemeClr val="tx1"/>
                </a:solidFill>
              </a:rPr>
              <a:t>Anthropometric Measurements at pre and post educational intervention program</a:t>
            </a:r>
            <a:r>
              <a:rPr lang="en-US" sz="3100" b="1" dirty="0">
                <a:solidFill>
                  <a:schemeClr val="tx1"/>
                </a:solidFill>
                <a:effectLst/>
              </a:rPr>
              <a:t> </a:t>
            </a:r>
            <a:br>
              <a:rPr lang="en-US" sz="4400" b="1" dirty="0">
                <a:solidFill>
                  <a:schemeClr val="accent2">
                    <a:lumMod val="75000"/>
                    <a:lumOff val="25000"/>
                  </a:schemeClr>
                </a:solidFill>
              </a:rPr>
            </a:b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324229791"/>
              </p:ext>
            </p:extLst>
          </p:nvPr>
        </p:nvGraphicFramePr>
        <p:xfrm>
          <a:off x="980719" y="2431936"/>
          <a:ext cx="7974372" cy="4288990"/>
        </p:xfrm>
        <a:graphic>
          <a:graphicData uri="http://schemas.openxmlformats.org/presentationml/2006/ole">
            <mc:AlternateContent xmlns:mc="http://schemas.openxmlformats.org/markup-compatibility/2006">
              <mc:Choice xmlns:v="urn:schemas-microsoft-com:vml" Requires="v">
                <p:oleObj name="Document" r:id="rId2" imgW="5626100" imgH="2794000" progId="Word.Document.12">
                  <p:link updateAutomatic="1"/>
                </p:oleObj>
              </mc:Choice>
              <mc:Fallback>
                <p:oleObj name="Document" r:id="rId2" imgW="5626100" imgH="2794000" progId="Word.Document.12">
                  <p:link updateAutomatic="1"/>
                  <p:pic>
                    <p:nvPicPr>
                      <p:cNvPr id="4" name="Content Placeholder 3"/>
                      <p:cNvPicPr/>
                      <p:nvPr/>
                    </p:nvPicPr>
                    <p:blipFill>
                      <a:blip r:embed="rId3"/>
                      <a:stretch>
                        <a:fillRect/>
                      </a:stretch>
                    </p:blipFill>
                    <p:spPr>
                      <a:xfrm>
                        <a:off x="980719" y="2431936"/>
                        <a:ext cx="7974372" cy="4288990"/>
                      </a:xfrm>
                      <a:prstGeom prst="rect">
                        <a:avLst/>
                      </a:prstGeom>
                      <a:solidFill>
                        <a:schemeClr val="bg1">
                          <a:lumMod val="95000"/>
                        </a:schemeClr>
                      </a:solidFill>
                    </p:spPr>
                  </p:pic>
                </p:oleObj>
              </mc:Fallback>
            </mc:AlternateContent>
          </a:graphicData>
        </a:graphic>
      </p:graphicFrame>
      <p:sp>
        <p:nvSpPr>
          <p:cNvPr id="3" name="Rectangle 2"/>
          <p:cNvSpPr/>
          <p:nvPr/>
        </p:nvSpPr>
        <p:spPr>
          <a:xfrm>
            <a:off x="980719" y="1530837"/>
            <a:ext cx="7667596" cy="707886"/>
          </a:xfrm>
          <a:prstGeom prst="rect">
            <a:avLst/>
          </a:prstGeom>
        </p:spPr>
        <p:txBody>
          <a:bodyPr wrap="square">
            <a:spAutoFit/>
          </a:bodyPr>
          <a:lstStyle/>
          <a:p>
            <a:pPr marL="82296" indent="0">
              <a:buNone/>
            </a:pPr>
            <a:r>
              <a:rPr lang="en-US" sz="2000" dirty="0">
                <a:solidFill>
                  <a:srgbClr val="C00000"/>
                </a:solidFill>
                <a:cs typeface="Arial"/>
              </a:rPr>
              <a:t>BMI</a:t>
            </a:r>
            <a:r>
              <a:rPr lang="en-US" sz="2000" dirty="0">
                <a:cs typeface="Arial"/>
              </a:rPr>
              <a:t> (Mean± SD) was </a:t>
            </a:r>
            <a:r>
              <a:rPr lang="en-US" sz="2000" dirty="0">
                <a:solidFill>
                  <a:srgbClr val="C00000"/>
                </a:solidFill>
                <a:cs typeface="Arial"/>
              </a:rPr>
              <a:t>decreased significantly </a:t>
            </a:r>
            <a:r>
              <a:rPr lang="en-US" sz="2000" dirty="0">
                <a:cs typeface="Arial"/>
              </a:rPr>
              <a:t>after conducting the educational intervention program (32.1±5.76 to 31.23±5.8) </a:t>
            </a:r>
            <a:r>
              <a:rPr lang="en-US" sz="2000" dirty="0">
                <a:solidFill>
                  <a:srgbClr val="C00000"/>
                </a:solidFill>
                <a:cs typeface="Arial"/>
              </a:rPr>
              <a:t>(p &lt;0.001). </a:t>
            </a:r>
          </a:p>
        </p:txBody>
      </p:sp>
    </p:spTree>
    <p:extLst>
      <p:ext uri="{BB962C8B-B14F-4D97-AF65-F5344CB8AC3E}">
        <p14:creationId xmlns:p14="http://schemas.microsoft.com/office/powerpoint/2010/main" val="69140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989" y="1272209"/>
            <a:ext cx="7498080" cy="410818"/>
          </a:xfrm>
        </p:spPr>
        <p:txBody>
          <a:bodyPr>
            <a:normAutofit fontScale="90000"/>
          </a:bodyPr>
          <a:lstStyle/>
          <a:p>
            <a:r>
              <a:rPr lang="en-GB" sz="3100" b="1" dirty="0">
                <a:solidFill>
                  <a:srgbClr val="000000"/>
                </a:solidFill>
              </a:rPr>
              <a:t>Lab tests at pre and post educational intervention program</a:t>
            </a:r>
            <a:br>
              <a:rPr lang="en-GB" sz="4400" b="1" dirty="0">
                <a:solidFill>
                  <a:srgbClr val="000000"/>
                </a:solidFill>
              </a:rPr>
            </a:br>
            <a:br>
              <a:rPr lang="en-US" sz="2200" dirty="0">
                <a:solidFill>
                  <a:srgbClr val="772399"/>
                </a:solidFill>
              </a:rPr>
            </a:br>
            <a:r>
              <a:rPr lang="en-US" sz="2200" dirty="0">
                <a:cs typeface="Arial"/>
              </a:rPr>
              <a:t>A significant </a:t>
            </a:r>
            <a:r>
              <a:rPr lang="en-US" sz="2200" dirty="0">
                <a:solidFill>
                  <a:srgbClr val="C00000"/>
                </a:solidFill>
                <a:cs typeface="Arial"/>
              </a:rPr>
              <a:t>decrease</a:t>
            </a:r>
            <a:r>
              <a:rPr lang="en-US" sz="2200" dirty="0">
                <a:cs typeface="Arial"/>
              </a:rPr>
              <a:t> was reported in </a:t>
            </a:r>
            <a:r>
              <a:rPr lang="en-US" sz="2200" dirty="0">
                <a:solidFill>
                  <a:srgbClr val="C00000"/>
                </a:solidFill>
                <a:cs typeface="Arial"/>
              </a:rPr>
              <a:t>glycosylated hemoglobin </a:t>
            </a:r>
            <a:r>
              <a:rPr lang="en-US" sz="2200" dirty="0">
                <a:cs typeface="Arial"/>
              </a:rPr>
              <a:t>(Mean± SD) after the intervention program (8.57± 1.21 to 7.95±1.42) </a:t>
            </a:r>
            <a:r>
              <a:rPr lang="en-US" sz="2200" dirty="0">
                <a:solidFill>
                  <a:srgbClr val="C00000"/>
                </a:solidFill>
                <a:cs typeface="Arial"/>
              </a:rPr>
              <a:t>(p&lt;0.001).  </a:t>
            </a:r>
            <a:br>
              <a:rPr lang="en-US" sz="2200" dirty="0">
                <a:solidFill>
                  <a:srgbClr val="C00000"/>
                </a:solidFill>
                <a:cs typeface="Arial"/>
              </a:rPr>
            </a:br>
            <a:endParaRPr lang="en-US" sz="2200"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463247975"/>
              </p:ext>
            </p:extLst>
          </p:nvPr>
        </p:nvGraphicFramePr>
        <p:xfrm>
          <a:off x="1077183" y="2500806"/>
          <a:ext cx="7727886" cy="4179502"/>
        </p:xfrm>
        <a:graphic>
          <a:graphicData uri="http://schemas.openxmlformats.org/presentationml/2006/ole">
            <mc:AlternateContent xmlns:mc="http://schemas.openxmlformats.org/markup-compatibility/2006">
              <mc:Choice xmlns:v="urn:schemas-microsoft-com:vml" Requires="v">
                <p:oleObj name="Document" r:id="rId2" imgW="5626100" imgH="2247900" progId="Word.Document.12">
                  <p:link updateAutomatic="1"/>
                </p:oleObj>
              </mc:Choice>
              <mc:Fallback>
                <p:oleObj name="Document" r:id="rId2" imgW="5626100" imgH="2247900" progId="Word.Document.12">
                  <p:link updateAutomatic="1"/>
                  <p:pic>
                    <p:nvPicPr>
                      <p:cNvPr id="4" name="Content Placeholder 3"/>
                      <p:cNvPicPr/>
                      <p:nvPr/>
                    </p:nvPicPr>
                    <p:blipFill>
                      <a:blip r:embed="rId3"/>
                      <a:stretch>
                        <a:fillRect/>
                      </a:stretch>
                    </p:blipFill>
                    <p:spPr>
                      <a:xfrm>
                        <a:off x="1077183" y="2500806"/>
                        <a:ext cx="7727886" cy="4179502"/>
                      </a:xfrm>
                      <a:prstGeom prst="rect">
                        <a:avLst/>
                      </a:prstGeom>
                      <a:solidFill>
                        <a:srgbClr val="F2F2F2"/>
                      </a:solidFill>
                      <a:ln>
                        <a:solidFill>
                          <a:schemeClr val="accent2">
                            <a:lumMod val="25000"/>
                            <a:lumOff val="75000"/>
                          </a:schemeClr>
                        </a:solidFill>
                      </a:ln>
                    </p:spPr>
                  </p:pic>
                </p:oleObj>
              </mc:Fallback>
            </mc:AlternateContent>
          </a:graphicData>
        </a:graphic>
      </p:graphicFrame>
    </p:spTree>
    <p:extLst>
      <p:ext uri="{BB962C8B-B14F-4D97-AF65-F5344CB8AC3E}">
        <p14:creationId xmlns:p14="http://schemas.microsoft.com/office/powerpoint/2010/main" val="39424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914400" y="0"/>
            <a:ext cx="8229600" cy="808038"/>
          </a:xfrm>
          <a:solidFill>
            <a:srgbClr val="0070C0">
              <a:alpha val="68000"/>
            </a:srgbClr>
          </a:solidFill>
        </p:spPr>
        <p:txBody>
          <a:bodyPr>
            <a:normAutofit fontScale="90000"/>
          </a:bodyPr>
          <a:lstStyle/>
          <a:p>
            <a:pPr algn="ctr"/>
            <a:r>
              <a:rPr lang="en-US" sz="6000" b="1" dirty="0">
                <a:solidFill>
                  <a:schemeClr val="accent1">
                    <a:lumMod val="20000"/>
                    <a:lumOff val="80000"/>
                  </a:schemeClr>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t>Introduction</a:t>
            </a:r>
          </a:p>
        </p:txBody>
      </p:sp>
      <p:pic>
        <p:nvPicPr>
          <p:cNvPr id="4" name="Content Placeholder 3" descr="tips-on-writing-introduction-intro-newsletter.jpg"/>
          <p:cNvPicPr>
            <a:picLocks noGrp="1" noChangeAspect="1"/>
          </p:cNvPicPr>
          <p:nvPr>
            <p:ph idx="1"/>
          </p:nvPr>
        </p:nvPicPr>
        <p:blipFill>
          <a:blip r:embed="rId2" cstate="print"/>
          <a:stretch>
            <a:fillRect/>
          </a:stretch>
        </p:blipFill>
        <p:spPr>
          <a:xfrm>
            <a:off x="2710912" y="1443925"/>
            <a:ext cx="3809999" cy="3809999"/>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pPr>
              <a:defRPr/>
            </a:pPr>
            <a:fld id="{C22BA356-349E-4635-99EF-62C8FB919A55}" type="slidenum">
              <a:rPr lang="en-US" smtClean="0"/>
              <a:pPr>
                <a:defRPr/>
              </a:pPr>
              <a:t>3</a:t>
            </a:fld>
            <a:endParaRPr lang="en-US"/>
          </a:p>
        </p:txBody>
      </p:sp>
    </p:spTree>
    <p:extLst>
      <p:ext uri="{BB962C8B-B14F-4D97-AF65-F5344CB8AC3E}">
        <p14:creationId xmlns:p14="http://schemas.microsoft.com/office/powerpoint/2010/main" val="1777219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6648" y="266763"/>
            <a:ext cx="8092966" cy="671286"/>
          </a:xfrm>
        </p:spPr>
        <p:txBody>
          <a:bodyPr>
            <a:noAutofit/>
          </a:bodyPr>
          <a:lstStyle/>
          <a:p>
            <a:r>
              <a:rPr lang="en-US" sz="2800" dirty="0">
                <a:solidFill>
                  <a:srgbClr val="C00000"/>
                </a:solidFill>
                <a:effectLst>
                  <a:outerShdw blurRad="38100" dist="38100" dir="2700000" algn="tl">
                    <a:srgbClr val="000000">
                      <a:alpha val="43137"/>
                    </a:srgbClr>
                  </a:outerShdw>
                </a:effectLst>
                <a:latin typeface="Times New Roman" pitchFamily="18" charset="0"/>
                <a:ea typeface="+mn-ea"/>
                <a:cs typeface="Times New Roman" pitchFamily="18" charset="0"/>
              </a:rPr>
              <a:t>Knowledge Scores before and after Educational intervention</a:t>
            </a:r>
          </a:p>
        </p:txBody>
      </p:sp>
      <p:sp>
        <p:nvSpPr>
          <p:cNvPr id="3" name="Subtitle 2"/>
          <p:cNvSpPr>
            <a:spLocks noGrp="1"/>
          </p:cNvSpPr>
          <p:nvPr>
            <p:ph type="subTitle" idx="1"/>
          </p:nvPr>
        </p:nvSpPr>
        <p:spPr>
          <a:xfrm>
            <a:off x="1024164" y="5711710"/>
            <a:ext cx="2759424" cy="623646"/>
          </a:xfrm>
        </p:spPr>
        <p:txBody>
          <a:bodyPr>
            <a:noAutofit/>
          </a:bodyPr>
          <a:lstStyle/>
          <a:p>
            <a:pPr algn="l"/>
            <a:r>
              <a:rPr lang="en-US" sz="1600" b="1" i="1" dirty="0">
                <a:solidFill>
                  <a:schemeClr val="tx1">
                    <a:lumMod val="95000"/>
                    <a:lumOff val="5000"/>
                  </a:schemeClr>
                </a:solidFill>
                <a:effectLst>
                  <a:outerShdw blurRad="38100" dist="38100" dir="2700000" algn="tl">
                    <a:srgbClr val="000000">
                      <a:alpha val="43137"/>
                    </a:srgbClr>
                  </a:outerShdw>
                </a:effectLst>
              </a:rPr>
              <a:t>* Mean </a:t>
            </a:r>
          </a:p>
          <a:p>
            <a:pPr algn="l"/>
            <a:r>
              <a:rPr lang="en-US" sz="1600" b="1" i="1" dirty="0">
                <a:solidFill>
                  <a:schemeClr val="tx1">
                    <a:lumMod val="95000"/>
                    <a:lumOff val="5000"/>
                  </a:schemeClr>
                </a:solidFill>
                <a:effectLst>
                  <a:outerShdw blurRad="38100" dist="38100" dir="2700000" algn="tl">
                    <a:srgbClr val="000000">
                      <a:alpha val="43137"/>
                    </a:srgbClr>
                  </a:outerShdw>
                </a:effectLst>
              </a:rPr>
              <a:t># Standard Deviation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561682062"/>
              </p:ext>
            </p:extLst>
          </p:nvPr>
        </p:nvGraphicFramePr>
        <p:xfrm>
          <a:off x="1008993" y="2358887"/>
          <a:ext cx="7677806" cy="3233530"/>
        </p:xfrm>
        <a:graphic>
          <a:graphicData uri="http://schemas.openxmlformats.org/drawingml/2006/table">
            <a:tbl>
              <a:tblPr firstRow="1" firstCol="1" lastRow="1" lastCol="1" bandRow="1" bandCol="1">
                <a:tableStyleId>{5C22544A-7EE6-4342-B048-85BDC9FD1C3A}</a:tableStyleId>
              </a:tblPr>
              <a:tblGrid>
                <a:gridCol w="3117325">
                  <a:extLst>
                    <a:ext uri="{9D8B030D-6E8A-4147-A177-3AD203B41FA5}">
                      <a16:colId xmlns:a16="http://schemas.microsoft.com/office/drawing/2014/main" val="20000"/>
                    </a:ext>
                  </a:extLst>
                </a:gridCol>
                <a:gridCol w="2248345">
                  <a:extLst>
                    <a:ext uri="{9D8B030D-6E8A-4147-A177-3AD203B41FA5}">
                      <a16:colId xmlns:a16="http://schemas.microsoft.com/office/drawing/2014/main" val="20001"/>
                    </a:ext>
                  </a:extLst>
                </a:gridCol>
                <a:gridCol w="1077657">
                  <a:extLst>
                    <a:ext uri="{9D8B030D-6E8A-4147-A177-3AD203B41FA5}">
                      <a16:colId xmlns:a16="http://schemas.microsoft.com/office/drawing/2014/main" val="20002"/>
                    </a:ext>
                  </a:extLst>
                </a:gridCol>
                <a:gridCol w="1234479">
                  <a:extLst>
                    <a:ext uri="{9D8B030D-6E8A-4147-A177-3AD203B41FA5}">
                      <a16:colId xmlns:a16="http://schemas.microsoft.com/office/drawing/2014/main" val="20003"/>
                    </a:ext>
                  </a:extLst>
                </a:gridCol>
              </a:tblGrid>
              <a:tr h="1409073">
                <a:tc>
                  <a:txBody>
                    <a:bodyPr/>
                    <a:lstStyle/>
                    <a:p>
                      <a:pPr marL="0" marR="0">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Sum of knowledge questionnaire score (100)</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 score      ±       #SD</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t-value</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GB" sz="20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 - value</a:t>
                      </a:r>
                      <a:endParaRPr lang="en-US" sz="2000" b="1" i="1"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056805">
                <a:tc>
                  <a:txBody>
                    <a:bodyPr/>
                    <a:lstStyle/>
                    <a:p>
                      <a:pPr marL="0" marR="0">
                        <a:lnSpc>
                          <a:spcPts val="2800"/>
                        </a:lnSpc>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Before Intervention</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marL="0" marR="0">
                        <a:lnSpc>
                          <a:spcPts val="2800"/>
                        </a:lnSpc>
                        <a:spcBef>
                          <a:spcPts val="0"/>
                        </a:spcBef>
                        <a:spcAft>
                          <a:spcPts val="0"/>
                        </a:spcAft>
                      </a:pPr>
                      <a:r>
                        <a:rPr lang="en-GB" sz="2000" b="1" i="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60.60</a:t>
                      </a:r>
                      <a:r>
                        <a:rPr lang="en-GB" sz="20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0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20.65</a:t>
                      </a:r>
                      <a:endParaRPr lang="en-US" sz="2000" b="1" i="1" dirty="0">
                        <a:solidFill>
                          <a:schemeClr val="tx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rowSpan="2">
                  <a:txBody>
                    <a:bodyPr/>
                    <a:lstStyle/>
                    <a:p>
                      <a:pPr marL="0" marR="0">
                        <a:lnSpc>
                          <a:spcPts val="2800"/>
                        </a:lnSpc>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- 15.654</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rowSpan="2">
                  <a:txBody>
                    <a:bodyPr/>
                    <a:lstStyle/>
                    <a:p>
                      <a:pPr marL="0" marR="0">
                        <a:lnSpc>
                          <a:spcPts val="2800"/>
                        </a:lnSpc>
                        <a:spcBef>
                          <a:spcPts val="0"/>
                        </a:spcBef>
                        <a:spcAft>
                          <a:spcPts val="0"/>
                        </a:spcAft>
                      </a:pPr>
                      <a:r>
                        <a:rPr lang="en-GB" sz="20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0.000</a:t>
                      </a:r>
                      <a:endParaRPr lang="en-US" sz="2000" b="1" i="1"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767652">
                <a:tc>
                  <a:txBody>
                    <a:bodyPr/>
                    <a:lstStyle/>
                    <a:p>
                      <a:pPr marL="0" marR="0">
                        <a:lnSpc>
                          <a:spcPts val="2800"/>
                        </a:lnSpc>
                        <a:spcBef>
                          <a:spcPts val="0"/>
                        </a:spcBef>
                        <a:spcAft>
                          <a:spcPts val="0"/>
                        </a:spcAft>
                      </a:pPr>
                      <a:r>
                        <a:rPr lang="en-GB" sz="2000" b="1" i="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After Intervention</a:t>
                      </a:r>
                      <a:endParaRPr lang="en-US" sz="2000" b="1" i="0" dirty="0">
                        <a:solidFill>
                          <a:schemeClr val="bg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a:txBody>
                    <a:bodyPr/>
                    <a:lstStyle/>
                    <a:p>
                      <a:pPr marL="0" marR="0">
                        <a:lnSpc>
                          <a:spcPts val="2800"/>
                        </a:lnSpc>
                        <a:spcBef>
                          <a:spcPts val="0"/>
                        </a:spcBef>
                        <a:spcAft>
                          <a:spcPts val="0"/>
                        </a:spcAft>
                      </a:pPr>
                      <a:r>
                        <a:rPr lang="en-GB" sz="2000" b="1" i="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78.1  </a:t>
                      </a:r>
                      <a:r>
                        <a:rPr lang="en-GB" sz="20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000" b="1" i="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13.40</a:t>
                      </a:r>
                      <a:endParaRPr lang="en-US" sz="2000" b="1" i="1" dirty="0">
                        <a:solidFill>
                          <a:schemeClr val="tx1"/>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1008993" y="970971"/>
            <a:ext cx="7844830" cy="1200329"/>
          </a:xfrm>
          <a:prstGeom prst="rect">
            <a:avLst/>
          </a:prstGeom>
        </p:spPr>
        <p:txBody>
          <a:bodyPr wrap="square">
            <a:spAutoFit/>
          </a:bodyPr>
          <a:lstStyle/>
          <a:p>
            <a:pPr marL="82296" indent="0">
              <a:buNone/>
            </a:pPr>
            <a:r>
              <a:rPr lang="en-US" sz="2400" dirty="0">
                <a:cs typeface="Arial"/>
              </a:rPr>
              <a:t>A </a:t>
            </a:r>
            <a:r>
              <a:rPr lang="en-US" sz="2400" dirty="0"/>
              <a:t>significant</a:t>
            </a:r>
            <a:r>
              <a:rPr lang="en-US" sz="2400" dirty="0">
                <a:cs typeface="Arial"/>
              </a:rPr>
              <a:t> </a:t>
            </a:r>
            <a:r>
              <a:rPr lang="en-US" sz="2400" dirty="0">
                <a:solidFill>
                  <a:srgbClr val="C00000"/>
                </a:solidFill>
                <a:cs typeface="Arial"/>
              </a:rPr>
              <a:t>increase in knowledge </a:t>
            </a:r>
            <a:r>
              <a:rPr lang="en-US" sz="2400" dirty="0">
                <a:cs typeface="Arial"/>
              </a:rPr>
              <a:t>evaluation test scores (Mean± SD) were shown after the educational intervention program (60.6±20.7 to 78.1±13.4) </a:t>
            </a:r>
            <a:r>
              <a:rPr lang="en-US" sz="2400" dirty="0">
                <a:solidFill>
                  <a:srgbClr val="C00000"/>
                </a:solidFill>
                <a:cs typeface="Arial"/>
              </a:rPr>
              <a:t>(p &lt;0.001). </a:t>
            </a:r>
          </a:p>
        </p:txBody>
      </p:sp>
    </p:spTree>
    <p:extLst>
      <p:ext uri="{BB962C8B-B14F-4D97-AF65-F5344CB8AC3E}">
        <p14:creationId xmlns:p14="http://schemas.microsoft.com/office/powerpoint/2010/main" val="451661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8461-83B4-0C47-84C7-42C343F33D8B}"/>
              </a:ext>
            </a:extLst>
          </p:cNvPr>
          <p:cNvSpPr>
            <a:spLocks noGrp="1"/>
          </p:cNvSpPr>
          <p:nvPr>
            <p:ph type="title"/>
          </p:nvPr>
        </p:nvSpPr>
        <p:spPr>
          <a:xfrm>
            <a:off x="822960" y="2286000"/>
            <a:ext cx="7498080" cy="1143000"/>
          </a:xfrm>
        </p:spPr>
        <p:txBody>
          <a:bodyPr/>
          <a:lstStyle/>
          <a:p>
            <a:pPr algn="ctr"/>
            <a:r>
              <a:rPr lang="en-AE" dirty="0"/>
              <a:t>Study 3</a:t>
            </a:r>
          </a:p>
        </p:txBody>
      </p:sp>
    </p:spTree>
    <p:extLst>
      <p:ext uri="{BB962C8B-B14F-4D97-AF65-F5344CB8AC3E}">
        <p14:creationId xmlns:p14="http://schemas.microsoft.com/office/powerpoint/2010/main" val="3551232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332656"/>
            <a:ext cx="6003235" cy="1042847"/>
          </a:xfrm>
        </p:spPr>
        <p:txBody>
          <a:bodyPr>
            <a:noAutofit/>
          </a:bodyPr>
          <a:lstStyle/>
          <a:p>
            <a:pPr algn="ctr"/>
            <a:br>
              <a:rPr lang="en-US" sz="3200" b="1" dirty="0"/>
            </a:br>
            <a:br>
              <a:rPr lang="en-US" sz="3200" b="1" dirty="0"/>
            </a:br>
            <a:br>
              <a:rPr lang="en-US" sz="3200" b="1" dirty="0"/>
            </a:br>
            <a:br>
              <a:rPr lang="en-US" sz="3200" b="1" dirty="0"/>
            </a:br>
            <a:br>
              <a:rPr lang="en-US" sz="3200" b="1" dirty="0"/>
            </a:br>
            <a:br>
              <a:rPr lang="en-US" sz="3200" b="1" dirty="0"/>
            </a:br>
            <a:r>
              <a:rPr lang="en-US" sz="2800" b="1" dirty="0"/>
              <a:t>The Prevalence of Complications in Type 2 Diabetics in Diabetes Centers in Dubai</a:t>
            </a:r>
          </a:p>
        </p:txBody>
      </p:sp>
      <p:pic>
        <p:nvPicPr>
          <p:cNvPr id="7" name="Picture 6" descr="Screen Shot 2017-05-12 at 4.04.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34" y="3067463"/>
            <a:ext cx="3003731" cy="2546936"/>
          </a:xfrm>
          <a:prstGeom prst="rect">
            <a:avLst/>
          </a:prstGeom>
        </p:spPr>
      </p:pic>
    </p:spTree>
    <p:extLst>
      <p:ext uri="{BB962C8B-B14F-4D97-AF65-F5344CB8AC3E}">
        <p14:creationId xmlns:p14="http://schemas.microsoft.com/office/powerpoint/2010/main" val="911945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7299F-5591-DF46-91BF-6DA59242B20C}"/>
              </a:ext>
            </a:extLst>
          </p:cNvPr>
          <p:cNvPicPr>
            <a:picLocks noChangeAspect="1"/>
          </p:cNvPicPr>
          <p:nvPr/>
        </p:nvPicPr>
        <p:blipFill>
          <a:blip r:embed="rId2"/>
          <a:stretch>
            <a:fillRect/>
          </a:stretch>
        </p:blipFill>
        <p:spPr>
          <a:xfrm>
            <a:off x="1341912" y="0"/>
            <a:ext cx="6721433" cy="6858000"/>
          </a:xfrm>
          <a:prstGeom prst="rect">
            <a:avLst/>
          </a:prstGeom>
        </p:spPr>
      </p:pic>
    </p:spTree>
    <p:extLst>
      <p:ext uri="{BB962C8B-B14F-4D97-AF65-F5344CB8AC3E}">
        <p14:creationId xmlns:p14="http://schemas.microsoft.com/office/powerpoint/2010/main" val="303111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8850" y="313433"/>
            <a:ext cx="2243522" cy="121641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a:solidFill>
                  <a:schemeClr val="tx1"/>
                </a:solidFill>
              </a:rPr>
              <a:t>Poor management </a:t>
            </a:r>
          </a:p>
        </p:txBody>
      </p:sp>
      <p:sp>
        <p:nvSpPr>
          <p:cNvPr id="5" name="Rectangle 4"/>
          <p:cNvSpPr/>
          <p:nvPr/>
        </p:nvSpPr>
        <p:spPr>
          <a:xfrm>
            <a:off x="5218116" y="196771"/>
            <a:ext cx="2405611" cy="121641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solidFill>
                  <a:schemeClr val="tx1"/>
                </a:solidFill>
              </a:rPr>
              <a:t>Complications </a:t>
            </a:r>
          </a:p>
        </p:txBody>
      </p:sp>
      <p:cxnSp>
        <p:nvCxnSpPr>
          <p:cNvPr id="12" name="Straight Arrow Connector 11"/>
          <p:cNvCxnSpPr/>
          <p:nvPr/>
        </p:nvCxnSpPr>
        <p:spPr>
          <a:xfrm flipH="1">
            <a:off x="5669727" y="1663630"/>
            <a:ext cx="563396" cy="599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233123" y="1663630"/>
            <a:ext cx="625994" cy="599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3595001" y="608208"/>
            <a:ext cx="1055248" cy="5008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024254" y="2388461"/>
            <a:ext cx="1860101" cy="9030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Short-term impairments </a:t>
            </a:r>
          </a:p>
        </p:txBody>
      </p:sp>
      <p:sp>
        <p:nvSpPr>
          <p:cNvPr id="18" name="Rectangle 17"/>
          <p:cNvSpPr/>
          <p:nvPr/>
        </p:nvSpPr>
        <p:spPr>
          <a:xfrm>
            <a:off x="6412352" y="2388461"/>
            <a:ext cx="1860101" cy="9030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 Long-term impairment </a:t>
            </a:r>
          </a:p>
        </p:txBody>
      </p:sp>
      <p:sp>
        <p:nvSpPr>
          <p:cNvPr id="19" name="Rounded Rectangle 18"/>
          <p:cNvSpPr/>
          <p:nvPr/>
        </p:nvSpPr>
        <p:spPr>
          <a:xfrm>
            <a:off x="1098850" y="2149968"/>
            <a:ext cx="1581522" cy="8275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Loss of concentration </a:t>
            </a:r>
          </a:p>
        </p:txBody>
      </p:sp>
      <p:sp>
        <p:nvSpPr>
          <p:cNvPr id="20" name="Rounded Rectangle 19"/>
          <p:cNvSpPr/>
          <p:nvPr/>
        </p:nvSpPr>
        <p:spPr>
          <a:xfrm>
            <a:off x="1098850" y="3291482"/>
            <a:ext cx="1581522" cy="8275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Heart Palpitations </a:t>
            </a:r>
          </a:p>
        </p:txBody>
      </p:sp>
      <p:sp>
        <p:nvSpPr>
          <p:cNvPr id="21" name="Rounded Rectangle 20"/>
          <p:cNvSpPr/>
          <p:nvPr/>
        </p:nvSpPr>
        <p:spPr>
          <a:xfrm>
            <a:off x="1098850" y="4314367"/>
            <a:ext cx="1581522" cy="8275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Anxiety </a:t>
            </a:r>
          </a:p>
        </p:txBody>
      </p:sp>
      <p:sp>
        <p:nvSpPr>
          <p:cNvPr id="22" name="Rounded Rectangle 21"/>
          <p:cNvSpPr/>
          <p:nvPr/>
        </p:nvSpPr>
        <p:spPr>
          <a:xfrm>
            <a:off x="1098850" y="5484418"/>
            <a:ext cx="1600588" cy="8275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Dizziness </a:t>
            </a:r>
          </a:p>
        </p:txBody>
      </p:sp>
      <p:cxnSp>
        <p:nvCxnSpPr>
          <p:cNvPr id="24" name="Elbow Connector 23"/>
          <p:cNvCxnSpPr/>
          <p:nvPr/>
        </p:nvCxnSpPr>
        <p:spPr>
          <a:xfrm rot="10800000">
            <a:off x="2839886" y="2388462"/>
            <a:ext cx="984683" cy="36544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25091" y="2753904"/>
            <a:ext cx="14271" cy="336746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2839885" y="3695650"/>
            <a:ext cx="499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839885" y="4889681"/>
            <a:ext cx="4994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839885" y="6121367"/>
            <a:ext cx="499477"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850659" y="3809721"/>
            <a:ext cx="1860101" cy="618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Micro-vascular </a:t>
            </a:r>
          </a:p>
        </p:txBody>
      </p:sp>
      <p:sp>
        <p:nvSpPr>
          <p:cNvPr id="37" name="Rectangle 36"/>
          <p:cNvSpPr/>
          <p:nvPr/>
        </p:nvSpPr>
        <p:spPr>
          <a:xfrm>
            <a:off x="6660537" y="3809721"/>
            <a:ext cx="1860101" cy="618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Macro-vascular </a:t>
            </a:r>
          </a:p>
        </p:txBody>
      </p:sp>
      <p:cxnSp>
        <p:nvCxnSpPr>
          <p:cNvPr id="39" name="Straight Connector 38"/>
          <p:cNvCxnSpPr>
            <a:stCxn id="18" idx="2"/>
          </p:cNvCxnSpPr>
          <p:nvPr/>
        </p:nvCxnSpPr>
        <p:spPr>
          <a:xfrm>
            <a:off x="7342403" y="3291482"/>
            <a:ext cx="0" cy="17586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4780710" y="3467348"/>
            <a:ext cx="25616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780710" y="3467348"/>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780710" y="3467348"/>
            <a:ext cx="0" cy="2283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342403" y="3467348"/>
            <a:ext cx="0" cy="228302"/>
          </a:xfrm>
          <a:prstGeom prst="line">
            <a:avLst/>
          </a:prstGeom>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850659" y="4889681"/>
            <a:ext cx="1860101" cy="4851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Neuropathy </a:t>
            </a:r>
          </a:p>
        </p:txBody>
      </p:sp>
      <p:sp>
        <p:nvSpPr>
          <p:cNvPr id="50" name="Rectangle 49"/>
          <p:cNvSpPr/>
          <p:nvPr/>
        </p:nvSpPr>
        <p:spPr>
          <a:xfrm>
            <a:off x="3850659" y="5527225"/>
            <a:ext cx="1860101" cy="4851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Nephropathy</a:t>
            </a:r>
          </a:p>
        </p:txBody>
      </p:sp>
      <p:sp>
        <p:nvSpPr>
          <p:cNvPr id="51" name="Rectangle 50"/>
          <p:cNvSpPr/>
          <p:nvPr/>
        </p:nvSpPr>
        <p:spPr>
          <a:xfrm>
            <a:off x="6693676" y="4880567"/>
            <a:ext cx="1860101" cy="4851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Stroke</a:t>
            </a:r>
          </a:p>
        </p:txBody>
      </p:sp>
      <p:sp>
        <p:nvSpPr>
          <p:cNvPr id="52" name="Rectangle 51"/>
          <p:cNvSpPr/>
          <p:nvPr/>
        </p:nvSpPr>
        <p:spPr>
          <a:xfrm>
            <a:off x="3850660" y="6203018"/>
            <a:ext cx="1860100" cy="4851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Retinopathy </a:t>
            </a:r>
          </a:p>
        </p:txBody>
      </p:sp>
      <p:sp>
        <p:nvSpPr>
          <p:cNvPr id="53" name="Rectangle 52"/>
          <p:cNvSpPr/>
          <p:nvPr/>
        </p:nvSpPr>
        <p:spPr>
          <a:xfrm>
            <a:off x="6693676" y="6140789"/>
            <a:ext cx="1860101" cy="6601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Peripheral Vascular Disease  </a:t>
            </a:r>
          </a:p>
        </p:txBody>
      </p:sp>
      <p:sp>
        <p:nvSpPr>
          <p:cNvPr id="54" name="Rectangle 53"/>
          <p:cNvSpPr/>
          <p:nvPr/>
        </p:nvSpPr>
        <p:spPr>
          <a:xfrm>
            <a:off x="6696125" y="5527225"/>
            <a:ext cx="1860101" cy="4851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Heart attacks </a:t>
            </a:r>
          </a:p>
        </p:txBody>
      </p:sp>
      <p:cxnSp>
        <p:nvCxnSpPr>
          <p:cNvPr id="56" name="Straight Arrow Connector 55"/>
          <p:cNvCxnSpPr/>
          <p:nvPr/>
        </p:nvCxnSpPr>
        <p:spPr>
          <a:xfrm>
            <a:off x="4778686" y="4428438"/>
            <a:ext cx="0" cy="337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7342403" y="4428438"/>
            <a:ext cx="0" cy="337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910846" y="6431471"/>
            <a:ext cx="3113408" cy="276999"/>
          </a:xfrm>
          <a:prstGeom prst="rect">
            <a:avLst/>
          </a:prstGeom>
        </p:spPr>
        <p:txBody>
          <a:bodyPr wrap="square">
            <a:spAutoFit/>
          </a:bodyPr>
          <a:lstStyle/>
          <a:p>
            <a:r>
              <a:rPr lang="en-US" sz="1200" dirty="0"/>
              <a:t>(</a:t>
            </a:r>
            <a:r>
              <a:rPr lang="en-US" sz="1200" dirty="0" err="1"/>
              <a:t>Leontis</a:t>
            </a:r>
            <a:r>
              <a:rPr lang="en-US" sz="1200" dirty="0"/>
              <a:t> &amp; Hess-</a:t>
            </a:r>
            <a:r>
              <a:rPr lang="en-US" sz="1200" dirty="0" err="1"/>
              <a:t>Fischl</a:t>
            </a:r>
            <a:r>
              <a:rPr lang="en-US" sz="1200" dirty="0"/>
              <a:t>, 2016; McCulloch, 2016) </a:t>
            </a:r>
          </a:p>
        </p:txBody>
      </p:sp>
    </p:spTree>
    <p:extLst>
      <p:ext uri="{BB962C8B-B14F-4D97-AF65-F5344CB8AC3E}">
        <p14:creationId xmlns:p14="http://schemas.microsoft.com/office/powerpoint/2010/main" val="4274346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333" y="646113"/>
            <a:ext cx="7498080" cy="1143000"/>
          </a:xfrm>
        </p:spPr>
        <p:txBody>
          <a:bodyPr/>
          <a:lstStyle/>
          <a:p>
            <a:r>
              <a:rPr lang="en-US" dirty="0"/>
              <a:t>Main Objective </a:t>
            </a:r>
          </a:p>
        </p:txBody>
      </p:sp>
      <p:sp>
        <p:nvSpPr>
          <p:cNvPr id="3" name="Content Placeholder 2"/>
          <p:cNvSpPr>
            <a:spLocks noGrp="1"/>
          </p:cNvSpPr>
          <p:nvPr>
            <p:ph idx="1"/>
          </p:nvPr>
        </p:nvSpPr>
        <p:spPr>
          <a:xfrm>
            <a:off x="1258126" y="1985962"/>
            <a:ext cx="7557261" cy="4230687"/>
          </a:xfrm>
        </p:spPr>
        <p:txBody>
          <a:bodyPr>
            <a:normAutofit/>
          </a:bodyPr>
          <a:lstStyle/>
          <a:p>
            <a:pPr marL="82296" indent="0">
              <a:lnSpc>
                <a:spcPct val="150000"/>
              </a:lnSpc>
              <a:buNone/>
            </a:pPr>
            <a:r>
              <a:rPr lang="en-US" sz="2800" dirty="0"/>
              <a:t>To identify the </a:t>
            </a:r>
            <a:r>
              <a:rPr lang="en-US" sz="2800" dirty="0">
                <a:solidFill>
                  <a:srgbClr val="C0504D"/>
                </a:solidFill>
              </a:rPr>
              <a:t>prevalence of complications </a:t>
            </a:r>
            <a:r>
              <a:rPr lang="en-US" sz="2800" dirty="0"/>
              <a:t>in Type 2 diabetics in The Diabetes &amp; Endocrine Center, and RAK Diabetes Center in Dubai. </a:t>
            </a:r>
          </a:p>
          <a:p>
            <a:pPr marL="82296" indent="0">
              <a:lnSpc>
                <a:spcPct val="150000"/>
              </a:lnSpc>
              <a:buNone/>
            </a:pPr>
            <a:endParaRPr lang="en-US" sz="2800" dirty="0"/>
          </a:p>
        </p:txBody>
      </p:sp>
    </p:spTree>
    <p:extLst>
      <p:ext uri="{BB962C8B-B14F-4D97-AF65-F5344CB8AC3E}">
        <p14:creationId xmlns:p14="http://schemas.microsoft.com/office/powerpoint/2010/main" val="1971691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766762"/>
          </a:xfrm>
        </p:spPr>
        <p:txBody>
          <a:bodyPr/>
          <a:lstStyle/>
          <a:p>
            <a:r>
              <a:rPr lang="en-US" dirty="0"/>
              <a:t>Methodology</a:t>
            </a:r>
          </a:p>
        </p:txBody>
      </p:sp>
      <p:sp>
        <p:nvSpPr>
          <p:cNvPr id="3" name="Content Placeholder 2"/>
          <p:cNvSpPr>
            <a:spLocks noGrp="1"/>
          </p:cNvSpPr>
          <p:nvPr>
            <p:ph idx="1"/>
          </p:nvPr>
        </p:nvSpPr>
        <p:spPr>
          <a:xfrm>
            <a:off x="1246441" y="1314450"/>
            <a:ext cx="7876413" cy="5143500"/>
          </a:xfrm>
        </p:spPr>
        <p:txBody>
          <a:bodyPr>
            <a:normAutofit fontScale="92500" lnSpcReduction="20000"/>
          </a:bodyPr>
          <a:lstStyle/>
          <a:p>
            <a:pPr marL="82296" indent="0">
              <a:buNone/>
            </a:pPr>
            <a:r>
              <a:rPr lang="en-US" sz="2800" b="1" dirty="0">
                <a:solidFill>
                  <a:srgbClr val="C00000"/>
                </a:solidFill>
              </a:rPr>
              <a:t>Study Design</a:t>
            </a:r>
          </a:p>
          <a:p>
            <a:pPr marL="82296" indent="0">
              <a:buNone/>
            </a:pPr>
            <a:r>
              <a:rPr lang="en-US" sz="2800" dirty="0"/>
              <a:t>Descriptive Analytical Study</a:t>
            </a:r>
          </a:p>
          <a:p>
            <a:pPr marL="82296" indent="0">
              <a:buNone/>
            </a:pPr>
            <a:endParaRPr lang="en-US" sz="2800" dirty="0"/>
          </a:p>
          <a:p>
            <a:pPr marL="82296" indent="0">
              <a:buNone/>
            </a:pPr>
            <a:r>
              <a:rPr lang="en-US" sz="2800" b="1" dirty="0">
                <a:solidFill>
                  <a:srgbClr val="C00000"/>
                </a:solidFill>
              </a:rPr>
              <a:t>Study Settings</a:t>
            </a:r>
          </a:p>
          <a:p>
            <a:pPr lvl="0">
              <a:lnSpc>
                <a:spcPct val="120000"/>
              </a:lnSpc>
              <a:buFontTx/>
              <a:buChar char="-"/>
            </a:pPr>
            <a:r>
              <a:rPr lang="en-US" sz="2800" dirty="0"/>
              <a:t>The Diabetes &amp; Endocrine Center </a:t>
            </a:r>
          </a:p>
          <a:p>
            <a:pPr lvl="0">
              <a:lnSpc>
                <a:spcPct val="120000"/>
              </a:lnSpc>
              <a:buFontTx/>
              <a:buChar char="-"/>
            </a:pPr>
            <a:r>
              <a:rPr lang="en-US" sz="2800" dirty="0"/>
              <a:t>RAK diabetes Center </a:t>
            </a:r>
          </a:p>
          <a:p>
            <a:pPr lvl="0">
              <a:lnSpc>
                <a:spcPct val="120000"/>
              </a:lnSpc>
              <a:buFontTx/>
              <a:buChar char="-"/>
            </a:pPr>
            <a:endParaRPr lang="en-US" sz="2800" dirty="0"/>
          </a:p>
          <a:p>
            <a:pPr marL="82296" lvl="0" indent="0">
              <a:lnSpc>
                <a:spcPct val="120000"/>
              </a:lnSpc>
              <a:buNone/>
            </a:pPr>
            <a:r>
              <a:rPr lang="en-US" sz="2800" b="1" dirty="0">
                <a:solidFill>
                  <a:srgbClr val="C00000"/>
                </a:solidFill>
              </a:rPr>
              <a:t>Sampling methodology: </a:t>
            </a:r>
            <a:r>
              <a:rPr lang="en-US" sz="2800" dirty="0"/>
              <a:t>Random Sampling </a:t>
            </a:r>
          </a:p>
          <a:p>
            <a:pPr marL="82296" lvl="0" indent="0">
              <a:lnSpc>
                <a:spcPct val="120000"/>
              </a:lnSpc>
              <a:buNone/>
            </a:pPr>
            <a:endParaRPr lang="en-US" sz="2800" dirty="0"/>
          </a:p>
          <a:p>
            <a:pPr marL="82296" indent="0">
              <a:lnSpc>
                <a:spcPct val="120000"/>
              </a:lnSpc>
              <a:buNone/>
            </a:pPr>
            <a:r>
              <a:rPr lang="en-US" sz="2800" b="1" dirty="0">
                <a:solidFill>
                  <a:srgbClr val="C00000"/>
                </a:solidFill>
              </a:rPr>
              <a:t>Population: </a:t>
            </a:r>
            <a:r>
              <a:rPr lang="en-US" sz="2800" dirty="0"/>
              <a:t>Diabetics Type 2 adults in two diabetes centers in Dubai </a:t>
            </a:r>
          </a:p>
          <a:p>
            <a:pPr marL="82296" indent="0">
              <a:buNone/>
            </a:pPr>
            <a:endParaRPr lang="en-US" dirty="0"/>
          </a:p>
          <a:p>
            <a:endParaRPr lang="en-US" dirty="0"/>
          </a:p>
          <a:p>
            <a:endParaRPr lang="en-US" dirty="0"/>
          </a:p>
        </p:txBody>
      </p:sp>
    </p:spTree>
    <p:extLst>
      <p:ext uri="{BB962C8B-B14F-4D97-AF65-F5344CB8AC3E}">
        <p14:creationId xmlns:p14="http://schemas.microsoft.com/office/powerpoint/2010/main" val="1576592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E32B341-6028-4A4F-AC03-E4097BF3481E}" type="slidenum">
              <a:rPr lang="en-US" smtClean="0"/>
              <a:pPr/>
              <a:t>37</a:t>
            </a:fld>
            <a:endParaRPr lang="en-US"/>
          </a:p>
        </p:txBody>
      </p:sp>
      <p:sp>
        <p:nvSpPr>
          <p:cNvPr id="3" name="Rectangle 2"/>
          <p:cNvSpPr/>
          <p:nvPr/>
        </p:nvSpPr>
        <p:spPr>
          <a:xfrm>
            <a:off x="2984706" y="1854200"/>
            <a:ext cx="3653565" cy="1446550"/>
          </a:xfrm>
          <a:prstGeom prst="rect">
            <a:avLst/>
          </a:prstGeom>
          <a:noFill/>
        </p:spPr>
        <p:txBody>
          <a:bodyPr wrap="none" lIns="91440" tIns="45720" rIns="91440" bIns="45720">
            <a:spAutoFit/>
          </a:bodyPr>
          <a:lstStyle/>
          <a:p>
            <a:pPr algn="ctr"/>
            <a:r>
              <a:rPr lang="en-US" sz="8800" dirty="0">
                <a:ln w="18415" cmpd="sng">
                  <a:solidFill>
                    <a:srgbClr val="FFFFFF"/>
                  </a:solidFill>
                  <a:prstDash val="solid"/>
                </a:ln>
                <a:solidFill>
                  <a:srgbClr val="C00000"/>
                </a:solidFill>
                <a:effectLst>
                  <a:outerShdw blurRad="63500" dir="3600000" algn="tl" rotWithShape="0">
                    <a:srgbClr val="000000">
                      <a:alpha val="70000"/>
                    </a:srgbClr>
                  </a:outerShdw>
                </a:effectLst>
              </a:rPr>
              <a:t>Results</a:t>
            </a:r>
            <a:r>
              <a:rPr lang="en-US" sz="5400" dirty="0">
                <a:ln w="18415" cmpd="sng">
                  <a:solidFill>
                    <a:srgbClr val="FFFFFF"/>
                  </a:solidFill>
                  <a:prstDash val="solid"/>
                </a:ln>
                <a:solidFill>
                  <a:srgbClr val="C00000"/>
                </a:solidFill>
                <a:effectLst>
                  <a:outerShdw blurRad="63500" dir="3600000" algn="tl" rotWithShape="0">
                    <a:srgbClr val="000000">
                      <a:alpha val="70000"/>
                    </a:srgbClr>
                  </a:outerShdw>
                </a:effectLst>
              </a:rPr>
              <a:t> </a:t>
            </a:r>
            <a:endParaRPr lang="en-US" sz="5400" b="0" cap="none" spc="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4" name="Date Placeholder 3"/>
          <p:cNvSpPr>
            <a:spLocks noGrp="1"/>
          </p:cNvSpPr>
          <p:nvPr>
            <p:ph type="dt" sz="half" idx="10"/>
          </p:nvPr>
        </p:nvSpPr>
        <p:spPr/>
        <p:txBody>
          <a:bodyPr/>
          <a:lstStyle/>
          <a:p>
            <a:fld id="{721CD68D-04BA-4EF9-BCB5-6F121D830B40}" type="datetime1">
              <a:rPr lang="en-US" smtClean="0"/>
              <a:pPr/>
              <a:t>8/16/24</a:t>
            </a:fld>
            <a:endParaRPr lang="en-US" dirty="0"/>
          </a:p>
        </p:txBody>
      </p:sp>
    </p:spTree>
    <p:extLst>
      <p:ext uri="{BB962C8B-B14F-4D97-AF65-F5344CB8AC3E}">
        <p14:creationId xmlns:p14="http://schemas.microsoft.com/office/powerpoint/2010/main" val="298472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77" y="692696"/>
            <a:ext cx="7814945" cy="736696"/>
          </a:xfrm>
        </p:spPr>
        <p:txBody>
          <a:bodyPr>
            <a:noAutofit/>
          </a:bodyPr>
          <a:lstStyle/>
          <a:p>
            <a:pPr algn="l"/>
            <a:r>
              <a:rPr lang="en-US" sz="3600" dirty="0"/>
              <a:t>Results: </a:t>
            </a:r>
            <a:r>
              <a:rPr lang="en-US" sz="3200" dirty="0"/>
              <a:t>Prevalence of types of Complications </a:t>
            </a:r>
          </a:p>
        </p:txBody>
      </p:sp>
      <p:sp>
        <p:nvSpPr>
          <p:cNvPr id="3" name="Content Placeholder 2"/>
          <p:cNvSpPr>
            <a:spLocks noGrp="1"/>
          </p:cNvSpPr>
          <p:nvPr>
            <p:ph idx="1"/>
          </p:nvPr>
        </p:nvSpPr>
        <p:spPr>
          <a:xfrm>
            <a:off x="683568" y="1924362"/>
            <a:ext cx="7543800" cy="5729286"/>
          </a:xfrm>
        </p:spPr>
        <p:txBody>
          <a:bodyPr>
            <a:noAutofit/>
          </a:bodyPr>
          <a:lstStyle/>
          <a:p>
            <a:pPr marL="514350" lvl="0" indent="-514350">
              <a:lnSpc>
                <a:spcPct val="120000"/>
              </a:lnSpc>
              <a:buFont typeface="+mj-lt"/>
              <a:buAutoNum type="arabicPeriod"/>
            </a:pPr>
            <a:r>
              <a:rPr lang="en-US" sz="2000" b="1" dirty="0">
                <a:solidFill>
                  <a:srgbClr val="C0504D"/>
                </a:solidFill>
              </a:rPr>
              <a:t>Hyperlipidemia                   (84%)</a:t>
            </a:r>
          </a:p>
          <a:p>
            <a:pPr marL="514350" lvl="0" indent="-514350">
              <a:lnSpc>
                <a:spcPct val="120000"/>
              </a:lnSpc>
              <a:buFont typeface="+mj-lt"/>
              <a:buAutoNum type="arabicPeriod"/>
            </a:pPr>
            <a:r>
              <a:rPr lang="en-US" sz="2000" dirty="0">
                <a:solidFill>
                  <a:srgbClr val="C0504D"/>
                </a:solidFill>
              </a:rPr>
              <a:t>Neuropathy                            (34%)</a:t>
            </a:r>
          </a:p>
          <a:p>
            <a:pPr marL="514350" lvl="0" indent="-514350">
              <a:lnSpc>
                <a:spcPct val="120000"/>
              </a:lnSpc>
              <a:buFont typeface="+mj-lt"/>
              <a:buAutoNum type="arabicPeriod"/>
            </a:pPr>
            <a:r>
              <a:rPr lang="en-US" sz="2000" dirty="0">
                <a:solidFill>
                  <a:srgbClr val="C0504D"/>
                </a:solidFill>
              </a:rPr>
              <a:t>Dyslipidemia                           (32%)</a:t>
            </a:r>
          </a:p>
          <a:p>
            <a:pPr marL="514350" lvl="0" indent="-514350">
              <a:lnSpc>
                <a:spcPct val="120000"/>
              </a:lnSpc>
              <a:buFont typeface="+mj-lt"/>
              <a:buAutoNum type="arabicPeriod"/>
            </a:pPr>
            <a:r>
              <a:rPr lang="en-US" sz="2000" dirty="0">
                <a:solidFill>
                  <a:srgbClr val="C0504D"/>
                </a:solidFill>
              </a:rPr>
              <a:t>Retinopathy                            (28%)</a:t>
            </a:r>
          </a:p>
          <a:p>
            <a:pPr marL="514350" lvl="0" indent="-514350">
              <a:lnSpc>
                <a:spcPct val="120000"/>
              </a:lnSpc>
              <a:buFont typeface="+mj-lt"/>
              <a:buAutoNum type="arabicPeriod"/>
            </a:pPr>
            <a:r>
              <a:rPr lang="en-US" sz="2000" dirty="0">
                <a:solidFill>
                  <a:srgbClr val="C0504D"/>
                </a:solidFill>
              </a:rPr>
              <a:t>Lethargy                                 (21.3%)</a:t>
            </a:r>
          </a:p>
          <a:p>
            <a:pPr marL="514350" lvl="0" indent="-514350">
              <a:lnSpc>
                <a:spcPct val="120000"/>
              </a:lnSpc>
              <a:buFont typeface="+mj-lt"/>
              <a:buAutoNum type="arabicPeriod"/>
            </a:pPr>
            <a:r>
              <a:rPr lang="en-US" sz="2000" dirty="0"/>
              <a:t>Nephropathy                          (16.7%)</a:t>
            </a:r>
          </a:p>
          <a:p>
            <a:pPr marL="514350" lvl="0" indent="-514350">
              <a:lnSpc>
                <a:spcPct val="120000"/>
              </a:lnSpc>
              <a:buFont typeface="+mj-lt"/>
              <a:buAutoNum type="arabicPeriod"/>
            </a:pPr>
            <a:r>
              <a:rPr lang="en-US" sz="2000" dirty="0"/>
              <a:t>Joint &amp; Bone pain                    (16%)</a:t>
            </a:r>
          </a:p>
          <a:p>
            <a:pPr marL="514350" lvl="0" indent="-514350">
              <a:lnSpc>
                <a:spcPct val="120000"/>
              </a:lnSpc>
              <a:buFont typeface="+mj-lt"/>
              <a:buAutoNum type="arabicPeriod"/>
            </a:pPr>
            <a:r>
              <a:rPr lang="en-US" sz="2000" dirty="0"/>
              <a:t>Numbness of feet and hands    (12.7%)</a:t>
            </a:r>
          </a:p>
        </p:txBody>
      </p:sp>
      <p:pic>
        <p:nvPicPr>
          <p:cNvPr id="4" name="Picture 3"/>
          <p:cNvPicPr>
            <a:picLocks noChangeAspect="1"/>
          </p:cNvPicPr>
          <p:nvPr/>
        </p:nvPicPr>
        <p:blipFill>
          <a:blip r:embed="rId2"/>
          <a:stretch>
            <a:fillRect/>
          </a:stretch>
        </p:blipFill>
        <p:spPr>
          <a:xfrm>
            <a:off x="5796443" y="2611211"/>
            <a:ext cx="2334737" cy="2120719"/>
          </a:xfrm>
          <a:prstGeom prst="rect">
            <a:avLst/>
          </a:prstGeom>
        </p:spPr>
      </p:pic>
      <p:sp>
        <p:nvSpPr>
          <p:cNvPr id="5" name="TextBox 4"/>
          <p:cNvSpPr txBox="1"/>
          <p:nvPr/>
        </p:nvSpPr>
        <p:spPr>
          <a:xfrm>
            <a:off x="6600825" y="4789005"/>
            <a:ext cx="1530355" cy="523220"/>
          </a:xfrm>
          <a:prstGeom prst="rect">
            <a:avLst/>
          </a:prstGeom>
          <a:noFill/>
        </p:spPr>
        <p:txBody>
          <a:bodyPr wrap="square" rtlCol="0">
            <a:spAutoFit/>
          </a:bodyPr>
          <a:lstStyle/>
          <a:p>
            <a:r>
              <a:rPr lang="en-US" sz="2800" dirty="0"/>
              <a:t>n = 150</a:t>
            </a:r>
          </a:p>
        </p:txBody>
      </p:sp>
    </p:spTree>
    <p:extLst>
      <p:ext uri="{BB962C8B-B14F-4D97-AF65-F5344CB8AC3E}">
        <p14:creationId xmlns:p14="http://schemas.microsoft.com/office/powerpoint/2010/main" val="216392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70" y="304800"/>
            <a:ext cx="7498080" cy="1143000"/>
          </a:xfrm>
        </p:spPr>
        <p:txBody>
          <a:bodyPr>
            <a:normAutofit/>
          </a:bodyPr>
          <a:lstStyle/>
          <a:p>
            <a:r>
              <a:rPr lang="en-US" sz="3200" dirty="0"/>
              <a:t>Association between HbA</a:t>
            </a:r>
            <a:r>
              <a:rPr lang="en-US" sz="3200" baseline="-25000" dirty="0"/>
              <a:t>1</a:t>
            </a:r>
            <a:r>
              <a:rPr lang="en-US" sz="3200" dirty="0"/>
              <a:t>c and type of complications </a:t>
            </a:r>
          </a:p>
        </p:txBody>
      </p:sp>
      <p:sp>
        <p:nvSpPr>
          <p:cNvPr id="7" name="Content Placeholder 6"/>
          <p:cNvSpPr>
            <a:spLocks noGrp="1"/>
          </p:cNvSpPr>
          <p:nvPr>
            <p:ph idx="1"/>
          </p:nvPr>
        </p:nvSpPr>
        <p:spPr>
          <a:xfrm>
            <a:off x="828675" y="1447800"/>
            <a:ext cx="8105013" cy="1395413"/>
          </a:xfrm>
        </p:spPr>
        <p:txBody>
          <a:bodyPr>
            <a:normAutofit lnSpcReduction="10000"/>
          </a:bodyPr>
          <a:lstStyle/>
          <a:p>
            <a:pPr marL="82296" indent="0">
              <a:buNone/>
            </a:pPr>
            <a:r>
              <a:rPr lang="en-US" sz="2800" dirty="0"/>
              <a:t>   HbA</a:t>
            </a:r>
            <a:r>
              <a:rPr lang="en-US" sz="2800" baseline="-25000" dirty="0"/>
              <a:t>1</a:t>
            </a:r>
            <a:r>
              <a:rPr lang="en-US" sz="2800" dirty="0"/>
              <a:t>c: </a:t>
            </a:r>
          </a:p>
          <a:p>
            <a:pPr lvl="2">
              <a:buFontTx/>
              <a:buChar char="-"/>
            </a:pPr>
            <a:r>
              <a:rPr lang="en-US" dirty="0"/>
              <a:t>Normal Values count: 53 (35.5%)</a:t>
            </a:r>
          </a:p>
          <a:p>
            <a:pPr lvl="2">
              <a:buFontTx/>
              <a:buChar char="-"/>
            </a:pPr>
            <a:r>
              <a:rPr lang="en-US" dirty="0"/>
              <a:t>Abnormal Values count </a:t>
            </a:r>
            <a:r>
              <a:rPr lang="en-US" dirty="0">
                <a:solidFill>
                  <a:srgbClr val="C0504D"/>
                </a:solidFill>
              </a:rPr>
              <a:t>97 (64.7%)</a:t>
            </a:r>
          </a:p>
        </p:txBody>
      </p:sp>
      <p:graphicFrame>
        <p:nvGraphicFramePr>
          <p:cNvPr id="9" name="Object 8"/>
          <p:cNvGraphicFramePr>
            <a:graphicFrameLocks noChangeAspect="1"/>
          </p:cNvGraphicFramePr>
          <p:nvPr>
            <p:extLst>
              <p:ext uri="{D42A27DB-BD31-4B8C-83A1-F6EECF244321}">
                <p14:modId xmlns:p14="http://schemas.microsoft.com/office/powerpoint/2010/main" val="1514512524"/>
              </p:ext>
            </p:extLst>
          </p:nvPr>
        </p:nvGraphicFramePr>
        <p:xfrm>
          <a:off x="1135569" y="3057525"/>
          <a:ext cx="7824903" cy="3363488"/>
        </p:xfrm>
        <a:graphic>
          <a:graphicData uri="http://schemas.openxmlformats.org/presentationml/2006/ole">
            <mc:AlternateContent xmlns:mc="http://schemas.openxmlformats.org/markup-compatibility/2006">
              <mc:Choice xmlns:v="urn:schemas-microsoft-com:vml" Requires="v">
                <p:oleObj name="Document" r:id="rId2" imgW="5626100" imgH="1981200" progId="Word.Document.12">
                  <p:link updateAutomatic="1"/>
                </p:oleObj>
              </mc:Choice>
              <mc:Fallback>
                <p:oleObj name="Document" r:id="rId2" imgW="5626100" imgH="1981200" progId="Word.Document.12">
                  <p:link updateAutomatic="1"/>
                  <p:pic>
                    <p:nvPicPr>
                      <p:cNvPr id="9" name="Object 8"/>
                      <p:cNvPicPr/>
                      <p:nvPr/>
                    </p:nvPicPr>
                    <p:blipFill>
                      <a:blip r:embed="rId3"/>
                      <a:stretch>
                        <a:fillRect/>
                      </a:stretch>
                    </p:blipFill>
                    <p:spPr>
                      <a:xfrm>
                        <a:off x="1135569" y="3057525"/>
                        <a:ext cx="7824903" cy="3363488"/>
                      </a:xfrm>
                      <a:prstGeom prst="rect">
                        <a:avLst/>
                      </a:prstGeom>
                    </p:spPr>
                  </p:pic>
                </p:oleObj>
              </mc:Fallback>
            </mc:AlternateContent>
          </a:graphicData>
        </a:graphic>
      </p:graphicFrame>
    </p:spTree>
    <p:extLst>
      <p:ext uri="{BB962C8B-B14F-4D97-AF65-F5344CB8AC3E}">
        <p14:creationId xmlns:p14="http://schemas.microsoft.com/office/powerpoint/2010/main" val="285195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C0F83AD-BBE3-564D-86C2-55384F045FCC}" type="slidenum">
              <a:rPr lang="en-US" altLang="en-US"/>
              <a:pPr/>
              <a:t>4</a:t>
            </a:fld>
            <a:endParaRPr lang="en-US" altLang="en-US" dirty="0"/>
          </a:p>
        </p:txBody>
      </p:sp>
      <p:sp>
        <p:nvSpPr>
          <p:cNvPr id="212994" name="Rectangle 2"/>
          <p:cNvSpPr>
            <a:spLocks noGrp="1" noChangeArrowheads="1"/>
          </p:cNvSpPr>
          <p:nvPr>
            <p:ph type="title"/>
          </p:nvPr>
        </p:nvSpPr>
        <p:spPr>
          <a:xfrm>
            <a:off x="392624" y="91537"/>
            <a:ext cx="7772400" cy="762000"/>
          </a:xfrm>
        </p:spPr>
        <p:txBody>
          <a:bodyPr/>
          <a:lstStyle/>
          <a:p>
            <a:pPr algn="ctr"/>
            <a:r>
              <a:rPr lang="en-US" altLang="en-US" sz="2400" b="1" dirty="0">
                <a:latin typeface="Cambria" pitchFamily="18" charset="0"/>
                <a:ea typeface="+mn-ea"/>
                <a:cs typeface="+mn-cs"/>
              </a:rPr>
              <a:t>What is Diabetes?</a:t>
            </a:r>
          </a:p>
        </p:txBody>
      </p:sp>
      <p:sp>
        <p:nvSpPr>
          <p:cNvPr id="212995" name="Rectangle 3"/>
          <p:cNvSpPr>
            <a:spLocks noGrp="1" noChangeArrowheads="1"/>
          </p:cNvSpPr>
          <p:nvPr>
            <p:ph type="body" idx="1"/>
          </p:nvPr>
        </p:nvSpPr>
        <p:spPr>
          <a:xfrm>
            <a:off x="1193370" y="1108069"/>
            <a:ext cx="7842142" cy="3595607"/>
          </a:xfrm>
        </p:spPr>
        <p:txBody>
          <a:bodyPr>
            <a:normAutofit fontScale="92500" lnSpcReduction="10000"/>
          </a:bodyPr>
          <a:lstStyle/>
          <a:p>
            <a:pPr marL="285750" indent="-285750">
              <a:lnSpc>
                <a:spcPct val="95000"/>
              </a:lnSpc>
              <a:buClr>
                <a:srgbClr val="3F0066"/>
              </a:buClr>
              <a:buFont typeface="Times New Roman" charset="0"/>
              <a:buNone/>
            </a:pPr>
            <a:r>
              <a:rPr lang="en-US" altLang="en-US" sz="2600" b="1" i="1" dirty="0">
                <a:solidFill>
                  <a:srgbClr val="3F0066"/>
                </a:solidFill>
                <a:latin typeface="Arial" charset="0"/>
              </a:rPr>
              <a:t>Body does not make or properly use insulin:</a:t>
            </a:r>
            <a:endParaRPr lang="en-US" altLang="en-US" sz="3800" b="1" dirty="0">
              <a:solidFill>
                <a:srgbClr val="00904F"/>
              </a:solidFill>
              <a:latin typeface="Ruzicka Freehand Roman" charset="0"/>
            </a:endParaRPr>
          </a:p>
          <a:p>
            <a:pPr marL="800100" lvl="1" indent="-342900">
              <a:lnSpc>
                <a:spcPct val="95000"/>
              </a:lnSpc>
              <a:buClr>
                <a:srgbClr val="3F0066"/>
              </a:buClr>
              <a:buSzPct val="60000"/>
            </a:pPr>
            <a:r>
              <a:rPr lang="en-US" altLang="en-US" dirty="0">
                <a:solidFill>
                  <a:srgbClr val="C00000"/>
                </a:solidFill>
              </a:rPr>
              <a:t>no insulin </a:t>
            </a:r>
            <a:r>
              <a:rPr lang="en-US" altLang="en-US" dirty="0"/>
              <a:t>production</a:t>
            </a:r>
          </a:p>
          <a:p>
            <a:pPr marL="800100" lvl="1" indent="-342900">
              <a:lnSpc>
                <a:spcPct val="95000"/>
              </a:lnSpc>
              <a:buClr>
                <a:srgbClr val="3F0066"/>
              </a:buClr>
              <a:buSzPct val="60000"/>
            </a:pPr>
            <a:r>
              <a:rPr lang="en-US" altLang="en-US" dirty="0">
                <a:solidFill>
                  <a:srgbClr val="C00000"/>
                </a:solidFill>
              </a:rPr>
              <a:t>insufficient insulin </a:t>
            </a:r>
            <a:r>
              <a:rPr lang="en-US" altLang="en-US" dirty="0"/>
              <a:t>production</a:t>
            </a:r>
          </a:p>
          <a:p>
            <a:pPr marL="800100" lvl="1" indent="-342900">
              <a:lnSpc>
                <a:spcPct val="95000"/>
              </a:lnSpc>
              <a:buClr>
                <a:srgbClr val="3F0066"/>
              </a:buClr>
              <a:buSzPct val="60000"/>
            </a:pPr>
            <a:r>
              <a:rPr lang="en-US" altLang="en-US" dirty="0">
                <a:solidFill>
                  <a:srgbClr val="C00000"/>
                </a:solidFill>
              </a:rPr>
              <a:t>resistance to insulin’s </a:t>
            </a:r>
            <a:r>
              <a:rPr lang="en-US" altLang="en-US" dirty="0"/>
              <a:t>effects</a:t>
            </a:r>
            <a:endParaRPr lang="en-US" altLang="en-US" sz="2000" dirty="0"/>
          </a:p>
          <a:p>
            <a:pPr marL="285750" indent="-285750">
              <a:lnSpc>
                <a:spcPct val="95000"/>
              </a:lnSpc>
              <a:spcBef>
                <a:spcPct val="40000"/>
              </a:spcBef>
              <a:buClr>
                <a:srgbClr val="3F0066"/>
              </a:buClr>
              <a:buFont typeface="Times New Roman" charset="0"/>
              <a:buNone/>
            </a:pPr>
            <a:r>
              <a:rPr lang="en-US" altLang="en-US" sz="2600" b="1" i="1" dirty="0">
                <a:solidFill>
                  <a:srgbClr val="3F0066"/>
                </a:solidFill>
                <a:latin typeface="Arial" charset="0"/>
              </a:rPr>
              <a:t>No insulin to move glucose from blood into cells:</a:t>
            </a:r>
            <a:r>
              <a:rPr lang="en-US" altLang="en-US" sz="4000" dirty="0"/>
              <a:t> </a:t>
            </a:r>
            <a:endParaRPr lang="en-US" altLang="en-US" sz="3400" dirty="0"/>
          </a:p>
          <a:p>
            <a:pPr marL="800100" lvl="1" indent="-342900">
              <a:lnSpc>
                <a:spcPct val="95000"/>
              </a:lnSpc>
              <a:spcBef>
                <a:spcPct val="10000"/>
              </a:spcBef>
              <a:buClr>
                <a:srgbClr val="3F0066"/>
              </a:buClr>
              <a:buSzPct val="50000"/>
            </a:pPr>
            <a:r>
              <a:rPr lang="en-US" altLang="en-US" dirty="0"/>
              <a:t>high blood glucose means:</a:t>
            </a:r>
            <a:endParaRPr lang="en-US" altLang="en-US" sz="3000" dirty="0"/>
          </a:p>
          <a:p>
            <a:pPr marL="1654175" lvl="2" indent="-390525">
              <a:lnSpc>
                <a:spcPct val="95000"/>
              </a:lnSpc>
              <a:spcBef>
                <a:spcPct val="0"/>
              </a:spcBef>
              <a:buClr>
                <a:srgbClr val="3F0066"/>
              </a:buClr>
              <a:buFont typeface="Marlett" charset="2"/>
              <a:buChar char="h"/>
            </a:pPr>
            <a:r>
              <a:rPr lang="en-US" altLang="en-US" sz="3000" dirty="0"/>
              <a:t>cells starve</a:t>
            </a:r>
          </a:p>
          <a:p>
            <a:pPr marL="1654175" lvl="2" indent="-390525">
              <a:lnSpc>
                <a:spcPct val="95000"/>
              </a:lnSpc>
              <a:spcBef>
                <a:spcPct val="0"/>
              </a:spcBef>
              <a:buClr>
                <a:srgbClr val="3F0066"/>
              </a:buClr>
              <a:buFont typeface="Marlett" charset="2"/>
              <a:buChar char="h"/>
            </a:pPr>
            <a:r>
              <a:rPr lang="en-US" altLang="en-US" sz="3000" dirty="0"/>
              <a:t>short and long-term </a:t>
            </a:r>
            <a:r>
              <a:rPr lang="en-US" altLang="en-US" sz="3000" dirty="0">
                <a:solidFill>
                  <a:srgbClr val="C00000"/>
                </a:solidFill>
              </a:rPr>
              <a:t>complications</a:t>
            </a:r>
          </a:p>
          <a:p>
            <a:pPr marL="1654175" lvl="2" indent="-390525">
              <a:lnSpc>
                <a:spcPct val="95000"/>
              </a:lnSpc>
              <a:spcBef>
                <a:spcPct val="0"/>
              </a:spcBef>
              <a:buClr>
                <a:srgbClr val="3F0066"/>
              </a:buClr>
              <a:buFont typeface="Marlett" charset="2"/>
              <a:buChar char="h"/>
            </a:pPr>
            <a:endParaRPr lang="en-US" altLang="en-US" sz="3000" dirty="0"/>
          </a:p>
          <a:p>
            <a:pPr marL="800100" lvl="1" indent="-342900">
              <a:lnSpc>
                <a:spcPct val="95000"/>
              </a:lnSpc>
              <a:spcBef>
                <a:spcPct val="0"/>
              </a:spcBef>
              <a:buClr>
                <a:srgbClr val="3F0066"/>
              </a:buClr>
            </a:pPr>
            <a:endParaRPr lang="en-US" altLang="en-US" sz="3000" dirty="0"/>
          </a:p>
        </p:txBody>
      </p:sp>
      <p:pic>
        <p:nvPicPr>
          <p:cNvPr id="61444" name="Picture 4" descr="mage result for No insulin to move glucose from blood into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1" y="4737551"/>
            <a:ext cx="4865587" cy="1443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 y="6017796"/>
            <a:ext cx="6515072" cy="677108"/>
          </a:xfrm>
          <a:prstGeom prst="rect">
            <a:avLst/>
          </a:prstGeom>
        </p:spPr>
        <p:txBody>
          <a:bodyPr wrap="square">
            <a:spAutoFit/>
          </a:bodyPr>
          <a:lstStyle/>
          <a:p>
            <a:pPr marL="1263650" lvl="2" indent="0">
              <a:lnSpc>
                <a:spcPct val="95000"/>
              </a:lnSpc>
              <a:spcBef>
                <a:spcPct val="0"/>
              </a:spcBef>
              <a:buClr>
                <a:srgbClr val="3F0066"/>
              </a:buClr>
              <a:buNone/>
            </a:pPr>
            <a:endParaRPr lang="en-US" altLang="en-US" sz="2000" dirty="0"/>
          </a:p>
          <a:p>
            <a:pPr marL="1263650" lvl="2" indent="0">
              <a:lnSpc>
                <a:spcPct val="95000"/>
              </a:lnSpc>
              <a:spcBef>
                <a:spcPct val="0"/>
              </a:spcBef>
              <a:buClr>
                <a:srgbClr val="3F0066"/>
              </a:buClr>
              <a:buNone/>
            </a:pPr>
            <a:r>
              <a:rPr lang="en-US" altLang="en-US" sz="2000" dirty="0"/>
              <a:t>(</a:t>
            </a:r>
            <a:r>
              <a:rPr lang="en-US" altLang="en-US" sz="2000" i="1" dirty="0"/>
              <a:t>American Diabetes Association</a:t>
            </a:r>
            <a:r>
              <a:rPr lang="en-US" altLang="en-US" sz="2000" dirty="0"/>
              <a:t>)</a:t>
            </a:r>
          </a:p>
        </p:txBody>
      </p:sp>
    </p:spTree>
    <p:extLst>
      <p:ext uri="{BB962C8B-B14F-4D97-AF65-F5344CB8AC3E}">
        <p14:creationId xmlns:p14="http://schemas.microsoft.com/office/powerpoint/2010/main" val="343531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29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9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29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299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29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29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299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0641" y="1254414"/>
            <a:ext cx="7302718" cy="1143000"/>
          </a:xfrm>
        </p:spPr>
        <p:txBody>
          <a:bodyPr>
            <a:noAutofit/>
          </a:bodyPr>
          <a:lstStyle/>
          <a:p>
            <a:r>
              <a:rPr lang="en-US" sz="8000" b="1" dirty="0">
                <a:ln w="17780" cmpd="sng">
                  <a:solidFill>
                    <a:schemeClr val="accent1">
                      <a:tint val="3000"/>
                    </a:schemeClr>
                  </a:solidFill>
                  <a:prstDash val="solid"/>
                  <a:miter lim="800000"/>
                </a:ln>
                <a:solidFill>
                  <a:srgbClr val="C0504D"/>
                </a:solidFill>
                <a:effectLst>
                  <a:outerShdw blurRad="55000" dist="50800" dir="5400000" algn="tl">
                    <a:srgbClr val="000000">
                      <a:alpha val="33000"/>
                    </a:srgbClr>
                  </a:outerShdw>
                </a:effectLst>
              </a:rPr>
              <a:t>Thank you </a:t>
            </a:r>
          </a:p>
        </p:txBody>
      </p:sp>
      <p:pic>
        <p:nvPicPr>
          <p:cNvPr id="6" name="Picture 5"/>
          <p:cNvPicPr>
            <a:picLocks noChangeAspect="1"/>
          </p:cNvPicPr>
          <p:nvPr/>
        </p:nvPicPr>
        <p:blipFill>
          <a:blip r:embed="rId2"/>
          <a:stretch>
            <a:fillRect/>
          </a:stretch>
        </p:blipFill>
        <p:spPr>
          <a:xfrm>
            <a:off x="6976956" y="4690956"/>
            <a:ext cx="2167044" cy="2167044"/>
          </a:xfrm>
          <a:prstGeom prst="rect">
            <a:avLst/>
          </a:prstGeom>
        </p:spPr>
      </p:pic>
      <p:sp>
        <p:nvSpPr>
          <p:cNvPr id="5" name="Title 3">
            <a:extLst>
              <a:ext uri="{FF2B5EF4-FFF2-40B4-BE49-F238E27FC236}">
                <a16:creationId xmlns:a16="http://schemas.microsoft.com/office/drawing/2014/main" id="{B5EE2EAF-7C65-F54D-AC31-2F3D7947DF72}"/>
              </a:ext>
            </a:extLst>
          </p:cNvPr>
          <p:cNvSpPr txBox="1">
            <a:spLocks/>
          </p:cNvSpPr>
          <p:nvPr/>
        </p:nvSpPr>
        <p:spPr>
          <a:xfrm>
            <a:off x="1403648" y="2780928"/>
            <a:ext cx="6143508" cy="2088232"/>
          </a:xfrm>
          <a:prstGeom prst="rect">
            <a:avLst/>
          </a:prstGeom>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defTabSz="914400"/>
            <a:r>
              <a:rPr lang="en-US" sz="8000" b="1" dirty="0">
                <a:ln w="17780" cmpd="sng">
                  <a:solidFill>
                    <a:schemeClr val="accent1">
                      <a:tint val="3000"/>
                    </a:schemeClr>
                  </a:solidFill>
                  <a:prstDash val="solid"/>
                  <a:miter lim="800000"/>
                </a:ln>
                <a:solidFill>
                  <a:srgbClr val="C0504D"/>
                </a:solidFill>
                <a:effectLst>
                  <a:outerShdw blurRad="55000" dist="50800" dir="5400000" algn="tl">
                    <a:srgbClr val="000000">
                      <a:alpha val="33000"/>
                    </a:srgbClr>
                  </a:outerShdw>
                </a:effectLst>
              </a:rPr>
              <a:t>Q &amp; A</a:t>
            </a:r>
          </a:p>
          <a:p>
            <a:pPr algn="ctr" defTabSz="914400"/>
            <a:endParaRPr lang="en-US" sz="4000" b="1" dirty="0">
              <a:ln w="17780" cmpd="sng">
                <a:solidFill>
                  <a:schemeClr val="accent1">
                    <a:tint val="3000"/>
                  </a:schemeClr>
                </a:solidFill>
                <a:prstDash val="solid"/>
                <a:miter lim="800000"/>
              </a:ln>
              <a:solidFill>
                <a:srgbClr val="C0504D"/>
              </a:solidFill>
              <a:effectLst>
                <a:outerShdw blurRad="55000" dist="50800" dir="5400000" algn="tl">
                  <a:srgbClr val="000000">
                    <a:alpha val="33000"/>
                  </a:srgbClr>
                </a:outerShdw>
              </a:effectLst>
            </a:endParaRPr>
          </a:p>
          <a:p>
            <a:pPr algn="ctr" defTabSz="914400"/>
            <a:r>
              <a:rPr lang="en-US" sz="3200" dirty="0">
                <a:solidFill>
                  <a:schemeClr val="tx1"/>
                </a:solidFill>
                <a:hlinkClick r:id="rId3">
                  <a:extLst>
                    <a:ext uri="{A12FA001-AC4F-418D-AE19-62706E023703}">
                      <ahyp:hlinkClr xmlns:ahyp="http://schemas.microsoft.com/office/drawing/2018/hyperlinkcolor" val="tx"/>
                    </a:ext>
                  </a:extLst>
                </a:hlinkClick>
              </a:rPr>
              <a:t>haleemah.alsabah@adu.ac.ae</a:t>
            </a:r>
            <a:r>
              <a:rPr lang="en-US" sz="3200" dirty="0">
                <a:solidFill>
                  <a:schemeClr val="tx1"/>
                </a:solidFill>
              </a:rPr>
              <a:t> </a:t>
            </a:r>
          </a:p>
          <a:p>
            <a:pPr algn="ctr" defTabSz="914400"/>
            <a:r>
              <a:rPr lang="en-US" sz="1000" dirty="0">
                <a:solidFill>
                  <a:schemeClr val="tx1"/>
                </a:solidFill>
              </a:rPr>
              <a:t> </a:t>
            </a:r>
          </a:p>
          <a:p>
            <a:pPr algn="ctr" defTabSz="914400"/>
            <a:r>
              <a:rPr lang="en-US" sz="3200" dirty="0">
                <a:solidFill>
                  <a:schemeClr val="tx1"/>
                </a:solidFill>
                <a:hlinkClick r:id="rId4"/>
              </a:rPr>
              <a:t>haleama@hotmail.com</a:t>
            </a:r>
            <a:r>
              <a:rPr lang="en-US" sz="3200" dirty="0">
                <a:solidFill>
                  <a:schemeClr val="tx1"/>
                </a:solidFill>
              </a:rPr>
              <a:t> </a:t>
            </a:r>
          </a:p>
        </p:txBody>
      </p:sp>
    </p:spTree>
    <p:extLst>
      <p:ext uri="{BB962C8B-B14F-4D97-AF65-F5344CB8AC3E}">
        <p14:creationId xmlns:p14="http://schemas.microsoft.com/office/powerpoint/2010/main" val="292026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2234" y="1700808"/>
            <a:ext cx="7979531" cy="5645426"/>
          </a:xfrm>
        </p:spPr>
        <p:txBody>
          <a:bodyPr>
            <a:normAutofit/>
          </a:bodyPr>
          <a:lstStyle/>
          <a:p>
            <a:pPr marL="82296" indent="0">
              <a:buNone/>
            </a:pPr>
            <a:r>
              <a:rPr lang="en-GB" sz="2800" b="1" u="sng" dirty="0">
                <a:solidFill>
                  <a:srgbClr val="C00000"/>
                </a:solidFill>
              </a:rPr>
              <a:t>Diabetes mellitus (DM) </a:t>
            </a:r>
            <a:r>
              <a:rPr lang="en-GB" sz="2800" dirty="0"/>
              <a:t>is a metabolic disorder of multiple </a:t>
            </a:r>
            <a:r>
              <a:rPr lang="en-GB" sz="2800" dirty="0" err="1"/>
              <a:t>etiology</a:t>
            </a:r>
            <a:r>
              <a:rPr lang="en-GB" sz="2800" dirty="0"/>
              <a:t> characterized by </a:t>
            </a:r>
            <a:r>
              <a:rPr lang="en-GB" sz="2800" dirty="0">
                <a:solidFill>
                  <a:srgbClr val="C00000"/>
                </a:solidFill>
              </a:rPr>
              <a:t>chronic </a:t>
            </a:r>
            <a:r>
              <a:rPr lang="en-GB" sz="2800" dirty="0" err="1">
                <a:solidFill>
                  <a:srgbClr val="C00000"/>
                </a:solidFill>
              </a:rPr>
              <a:t>hyperglycemia</a:t>
            </a:r>
            <a:r>
              <a:rPr lang="en-GB" sz="2800" dirty="0"/>
              <a:t> with disturbances of </a:t>
            </a:r>
            <a:r>
              <a:rPr lang="en-GB" sz="2800" dirty="0">
                <a:solidFill>
                  <a:srgbClr val="C00000"/>
                </a:solidFill>
              </a:rPr>
              <a:t>carbohydrate, fat and protein metabolism </a:t>
            </a:r>
            <a:r>
              <a:rPr lang="en-GB" sz="2800" dirty="0"/>
              <a:t>resulting from </a:t>
            </a:r>
            <a:r>
              <a:rPr lang="en-GB" sz="2800" dirty="0">
                <a:solidFill>
                  <a:srgbClr val="C00000"/>
                </a:solidFill>
              </a:rPr>
              <a:t>defects </a:t>
            </a:r>
            <a:r>
              <a:rPr lang="en-GB" sz="2800" dirty="0"/>
              <a:t>in insulin </a:t>
            </a:r>
            <a:r>
              <a:rPr lang="en-GB" sz="2800" dirty="0">
                <a:solidFill>
                  <a:srgbClr val="C00000"/>
                </a:solidFill>
              </a:rPr>
              <a:t>secretion</a:t>
            </a:r>
            <a:r>
              <a:rPr lang="en-GB" sz="2800" dirty="0"/>
              <a:t>, insulin </a:t>
            </a:r>
            <a:r>
              <a:rPr lang="en-GB" sz="2800" dirty="0">
                <a:solidFill>
                  <a:srgbClr val="C00000"/>
                </a:solidFill>
              </a:rPr>
              <a:t>action</a:t>
            </a:r>
            <a:r>
              <a:rPr lang="en-GB" sz="2800" dirty="0"/>
              <a:t>, or both </a:t>
            </a:r>
            <a:r>
              <a:rPr lang="en-GB" sz="2000" dirty="0"/>
              <a:t>(</a:t>
            </a:r>
            <a:r>
              <a:rPr lang="en-US" sz="2000" dirty="0"/>
              <a:t>Craig, et al., 2014; </a:t>
            </a:r>
            <a:r>
              <a:rPr lang="en-GB" sz="2000" dirty="0" err="1"/>
              <a:t>Hamdan</a:t>
            </a:r>
            <a:r>
              <a:rPr lang="en-GB" sz="2000" dirty="0"/>
              <a:t>, 2007;  WHO, 1999). </a:t>
            </a:r>
          </a:p>
          <a:p>
            <a:pPr marL="82296" indent="0">
              <a:buNone/>
            </a:pPr>
            <a:endParaRPr lang="en-GB" sz="2000" dirty="0"/>
          </a:p>
          <a:p>
            <a:pPr marL="82296" indent="0">
              <a:buNone/>
            </a:pPr>
            <a:r>
              <a:rPr lang="en-GB" sz="2800" b="1" u="sng" dirty="0">
                <a:solidFill>
                  <a:srgbClr val="C00000"/>
                </a:solidFill>
              </a:rPr>
              <a:t>Symptoms</a:t>
            </a:r>
            <a:r>
              <a:rPr lang="en-GB" sz="2800" dirty="0"/>
              <a:t>: thirst, polyuria, blurring of vision, and weight loss. </a:t>
            </a:r>
          </a:p>
          <a:p>
            <a:pPr marL="82296" indent="0">
              <a:buNone/>
            </a:pPr>
            <a:endParaRPr lang="en-GB" sz="2000" dirty="0"/>
          </a:p>
        </p:txBody>
      </p:sp>
      <p:pic>
        <p:nvPicPr>
          <p:cNvPr id="4" name="Picture 3"/>
          <p:cNvPicPr>
            <a:picLocks noChangeAspect="1"/>
          </p:cNvPicPr>
          <p:nvPr/>
        </p:nvPicPr>
        <p:blipFill>
          <a:blip r:embed="rId3"/>
          <a:stretch>
            <a:fillRect/>
          </a:stretch>
        </p:blipFill>
        <p:spPr>
          <a:xfrm>
            <a:off x="1331640" y="332656"/>
            <a:ext cx="4691568" cy="1084569"/>
          </a:xfrm>
          <a:prstGeom prst="rect">
            <a:avLst/>
          </a:prstGeom>
        </p:spPr>
      </p:pic>
    </p:spTree>
    <p:extLst>
      <p:ext uri="{BB962C8B-B14F-4D97-AF65-F5344CB8AC3E}">
        <p14:creationId xmlns:p14="http://schemas.microsoft.com/office/powerpoint/2010/main" val="20463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791" y="492040"/>
            <a:ext cx="7208196" cy="1143000"/>
          </a:xfrm>
        </p:spPr>
        <p:txBody>
          <a:bodyPr/>
          <a:lstStyle/>
          <a:p>
            <a:pPr algn="l"/>
            <a:r>
              <a:rPr lang="en-US" dirty="0"/>
              <a:t>Type 2 diabetes </a:t>
            </a:r>
          </a:p>
        </p:txBody>
      </p:sp>
      <p:sp>
        <p:nvSpPr>
          <p:cNvPr id="3" name="Content Placeholder 2"/>
          <p:cNvSpPr>
            <a:spLocks noGrp="1"/>
          </p:cNvSpPr>
          <p:nvPr>
            <p:ph idx="1"/>
          </p:nvPr>
        </p:nvSpPr>
        <p:spPr>
          <a:xfrm>
            <a:off x="477063" y="2204864"/>
            <a:ext cx="8376796" cy="3739975"/>
          </a:xfrm>
        </p:spPr>
        <p:txBody>
          <a:bodyPr>
            <a:normAutofit/>
          </a:bodyPr>
          <a:lstStyle/>
          <a:p>
            <a:pPr marL="0" indent="0">
              <a:buNone/>
            </a:pPr>
            <a:r>
              <a:rPr lang="en-US" dirty="0"/>
              <a:t>Results from a </a:t>
            </a:r>
            <a:r>
              <a:rPr lang="en-US" dirty="0">
                <a:solidFill>
                  <a:srgbClr val="C0504D"/>
                </a:solidFill>
              </a:rPr>
              <a:t>combination</a:t>
            </a:r>
            <a:r>
              <a:rPr lang="en-US" dirty="0"/>
              <a:t> of resistance to insulin action and an inadequate compensatory insulin secretory response from the cells </a:t>
            </a:r>
          </a:p>
          <a:p>
            <a:pPr marL="0" indent="0">
              <a:buNone/>
            </a:pPr>
            <a:endParaRPr lang="en-US" sz="3600" dirty="0"/>
          </a:p>
        </p:txBody>
      </p:sp>
      <p:sp>
        <p:nvSpPr>
          <p:cNvPr id="4" name="Rectangle 3"/>
          <p:cNvSpPr/>
          <p:nvPr/>
        </p:nvSpPr>
        <p:spPr>
          <a:xfrm>
            <a:off x="4574758" y="4305030"/>
            <a:ext cx="3150478" cy="369332"/>
          </a:xfrm>
          <a:prstGeom prst="rect">
            <a:avLst/>
          </a:prstGeom>
        </p:spPr>
        <p:txBody>
          <a:bodyPr wrap="none">
            <a:spAutoFit/>
          </a:bodyPr>
          <a:lstStyle/>
          <a:p>
            <a:r>
              <a:rPr lang="en-US" dirty="0"/>
              <a:t>(WHO, 2016; Craig, et al., 2014)</a:t>
            </a:r>
          </a:p>
        </p:txBody>
      </p:sp>
      <p:pic>
        <p:nvPicPr>
          <p:cNvPr id="5" name="Picture 4"/>
          <p:cNvPicPr>
            <a:picLocks noChangeAspect="1"/>
          </p:cNvPicPr>
          <p:nvPr/>
        </p:nvPicPr>
        <p:blipFill>
          <a:blip r:embed="rId2"/>
          <a:stretch>
            <a:fillRect/>
          </a:stretch>
        </p:blipFill>
        <p:spPr>
          <a:xfrm>
            <a:off x="1186773" y="4339188"/>
            <a:ext cx="1835477" cy="2536995"/>
          </a:xfrm>
          <a:prstGeom prst="rect">
            <a:avLst/>
          </a:prstGeom>
        </p:spPr>
      </p:pic>
    </p:spTree>
    <p:extLst>
      <p:ext uri="{BB962C8B-B14F-4D97-AF65-F5344CB8AC3E}">
        <p14:creationId xmlns:p14="http://schemas.microsoft.com/office/powerpoint/2010/main" val="346477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9375" t="20485" r="9375" b="11590"/>
          <a:stretch>
            <a:fillRect/>
          </a:stretch>
        </p:blipFill>
        <p:spPr bwMode="auto">
          <a:xfrm>
            <a:off x="-190499" y="0"/>
            <a:ext cx="9800118"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22337D1B-9895-4967-89B9-F9E67AA4E32D}" type="slidenum">
              <a:rPr lang="en-US" smtClean="0"/>
              <a:pPr>
                <a:defRPr/>
              </a:pPr>
              <a:t>7</a:t>
            </a:fld>
            <a:endParaRPr lang="en-US"/>
          </a:p>
        </p:txBody>
      </p:sp>
    </p:spTree>
    <p:extLst>
      <p:ext uri="{BB962C8B-B14F-4D97-AF65-F5344CB8AC3E}">
        <p14:creationId xmlns:p14="http://schemas.microsoft.com/office/powerpoint/2010/main" val="209710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t>Complications</a:t>
            </a:r>
            <a:r>
              <a:rPr lang="en-US" sz="3600" dirty="0"/>
              <a:t> </a:t>
            </a:r>
          </a:p>
        </p:txBody>
      </p:sp>
      <p:sp>
        <p:nvSpPr>
          <p:cNvPr id="3" name="Content Placeholder 2"/>
          <p:cNvSpPr>
            <a:spLocks noGrp="1"/>
          </p:cNvSpPr>
          <p:nvPr>
            <p:ph idx="1"/>
          </p:nvPr>
        </p:nvSpPr>
        <p:spPr>
          <a:xfrm>
            <a:off x="755576" y="1705174"/>
            <a:ext cx="8229600" cy="4525963"/>
          </a:xfrm>
        </p:spPr>
        <p:txBody>
          <a:bodyPr>
            <a:normAutofit fontScale="92500" lnSpcReduction="10000"/>
          </a:bodyPr>
          <a:lstStyle/>
          <a:p>
            <a:pPr marL="0" indent="0">
              <a:buNone/>
            </a:pPr>
            <a:r>
              <a:rPr lang="en-US" sz="2800" b="1" dirty="0"/>
              <a:t>Risk factors of </a:t>
            </a:r>
            <a:r>
              <a:rPr lang="en-US" sz="2800" b="1" dirty="0">
                <a:solidFill>
                  <a:srgbClr val="C0504D"/>
                </a:solidFill>
              </a:rPr>
              <a:t>macro-vascular complications: </a:t>
            </a:r>
          </a:p>
          <a:p>
            <a:r>
              <a:rPr lang="en-US" sz="2400" dirty="0"/>
              <a:t>Elderly</a:t>
            </a:r>
          </a:p>
          <a:p>
            <a:r>
              <a:rPr lang="en-US" sz="2400" dirty="0"/>
              <a:t>Being male</a:t>
            </a:r>
          </a:p>
          <a:p>
            <a:r>
              <a:rPr lang="en-US" sz="2400" dirty="0"/>
              <a:t>Lower level of physical activity</a:t>
            </a:r>
          </a:p>
          <a:p>
            <a:r>
              <a:rPr lang="en-US" sz="2400" dirty="0"/>
              <a:t>History of smoking</a:t>
            </a:r>
          </a:p>
          <a:p>
            <a:r>
              <a:rPr lang="en-US" sz="2400" dirty="0"/>
              <a:t>Diagnosis of high cholesterol </a:t>
            </a:r>
          </a:p>
          <a:p>
            <a:endParaRPr lang="en-US" sz="2800" dirty="0">
              <a:solidFill>
                <a:srgbClr val="C0504D"/>
              </a:solidFill>
            </a:endParaRPr>
          </a:p>
          <a:p>
            <a:pPr marL="0" indent="0">
              <a:buNone/>
            </a:pPr>
            <a:r>
              <a:rPr lang="en-US" sz="2800" b="1" dirty="0">
                <a:solidFill>
                  <a:srgbClr val="000000"/>
                </a:solidFill>
              </a:rPr>
              <a:t>Risk factors </a:t>
            </a:r>
            <a:r>
              <a:rPr lang="en-US" sz="2800" b="1" dirty="0"/>
              <a:t>of </a:t>
            </a:r>
            <a:r>
              <a:rPr lang="en-US" sz="2800" b="1" dirty="0">
                <a:solidFill>
                  <a:srgbClr val="C0504D"/>
                </a:solidFill>
              </a:rPr>
              <a:t>micro-vascular complications</a:t>
            </a:r>
            <a:r>
              <a:rPr lang="en-US" sz="2800" b="1" dirty="0"/>
              <a:t>:</a:t>
            </a:r>
          </a:p>
          <a:p>
            <a:r>
              <a:rPr lang="en-US" sz="2600" dirty="0"/>
              <a:t>Diabetes diagnosis of 10 or more years </a:t>
            </a:r>
          </a:p>
          <a:p>
            <a:r>
              <a:rPr lang="en-US" sz="2600" dirty="0"/>
              <a:t>History of smoking</a:t>
            </a:r>
          </a:p>
          <a:p>
            <a:r>
              <a:rPr lang="en-US" sz="2600" dirty="0"/>
              <a:t>Diagnosis of hypertension </a:t>
            </a:r>
          </a:p>
        </p:txBody>
      </p:sp>
      <p:sp>
        <p:nvSpPr>
          <p:cNvPr id="4" name="Rectangle 3"/>
          <p:cNvSpPr/>
          <p:nvPr/>
        </p:nvSpPr>
        <p:spPr>
          <a:xfrm>
            <a:off x="6222551" y="6126163"/>
            <a:ext cx="2464249" cy="369332"/>
          </a:xfrm>
          <a:prstGeom prst="rect">
            <a:avLst/>
          </a:prstGeom>
        </p:spPr>
        <p:txBody>
          <a:bodyPr wrap="none">
            <a:spAutoFit/>
          </a:bodyPr>
          <a:lstStyle/>
          <a:p>
            <a:r>
              <a:rPr lang="en-US" dirty="0"/>
              <a:t>(Tracey, M., et al., 2016)</a:t>
            </a:r>
          </a:p>
        </p:txBody>
      </p:sp>
    </p:spTree>
    <p:extLst>
      <p:ext uri="{BB962C8B-B14F-4D97-AF65-F5344CB8AC3E}">
        <p14:creationId xmlns:p14="http://schemas.microsoft.com/office/powerpoint/2010/main" val="3494055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238" y="530111"/>
            <a:ext cx="7498080" cy="882650"/>
          </a:xfrm>
        </p:spPr>
        <p:txBody>
          <a:bodyPr>
            <a:normAutofit/>
          </a:bodyPr>
          <a:lstStyle/>
          <a:p>
            <a:pPr algn="l"/>
            <a:r>
              <a:rPr lang="en-US" sz="3600" b="1" dirty="0"/>
              <a:t>Complications</a:t>
            </a:r>
          </a:p>
        </p:txBody>
      </p:sp>
      <p:sp>
        <p:nvSpPr>
          <p:cNvPr id="3" name="Content Placeholder 2"/>
          <p:cNvSpPr>
            <a:spLocks noGrp="1"/>
          </p:cNvSpPr>
          <p:nvPr>
            <p:ph idx="1"/>
          </p:nvPr>
        </p:nvSpPr>
        <p:spPr>
          <a:xfrm>
            <a:off x="287524" y="1628800"/>
            <a:ext cx="8568952" cy="5091112"/>
          </a:xfrm>
        </p:spPr>
        <p:txBody>
          <a:bodyPr>
            <a:noAutofit/>
          </a:bodyPr>
          <a:lstStyle/>
          <a:p>
            <a:r>
              <a:rPr lang="en-US" sz="2600" dirty="0"/>
              <a:t>The glycemic control (</a:t>
            </a:r>
            <a:r>
              <a:rPr lang="en-US" sz="2600" dirty="0">
                <a:solidFill>
                  <a:srgbClr val="C0504D"/>
                </a:solidFill>
              </a:rPr>
              <a:t>HbA</a:t>
            </a:r>
            <a:r>
              <a:rPr lang="en-US" sz="2600" baseline="-25000" dirty="0">
                <a:solidFill>
                  <a:srgbClr val="C0504D"/>
                </a:solidFill>
              </a:rPr>
              <a:t>1</a:t>
            </a:r>
            <a:r>
              <a:rPr lang="en-US" sz="2600" dirty="0">
                <a:solidFill>
                  <a:srgbClr val="C0504D"/>
                </a:solidFill>
              </a:rPr>
              <a:t>c</a:t>
            </a:r>
            <a:r>
              <a:rPr lang="en-US" sz="2600" dirty="0"/>
              <a:t>) should always be in an acceptable level to </a:t>
            </a:r>
            <a:r>
              <a:rPr lang="en-US" sz="2600" dirty="0">
                <a:solidFill>
                  <a:srgbClr val="C0504D"/>
                </a:solidFill>
              </a:rPr>
              <a:t>delay the onset </a:t>
            </a:r>
            <a:r>
              <a:rPr lang="en-US" sz="2600" dirty="0"/>
              <a:t>of any further </a:t>
            </a:r>
            <a:r>
              <a:rPr lang="en-US" sz="2600" dirty="0">
                <a:solidFill>
                  <a:srgbClr val="C0504D"/>
                </a:solidFill>
              </a:rPr>
              <a:t>complication</a:t>
            </a:r>
            <a:r>
              <a:rPr lang="en-US" sz="2600" dirty="0"/>
              <a:t> of the disease.</a:t>
            </a:r>
          </a:p>
          <a:p>
            <a:endParaRPr lang="en-US" sz="1800" dirty="0"/>
          </a:p>
          <a:p>
            <a:r>
              <a:rPr lang="en-US" sz="2600" dirty="0"/>
              <a:t>The key </a:t>
            </a:r>
            <a:r>
              <a:rPr lang="en-US" sz="2600" dirty="0">
                <a:solidFill>
                  <a:srgbClr val="C0504D"/>
                </a:solidFill>
              </a:rPr>
              <a:t>causes of morbidity and mortality </a:t>
            </a:r>
            <a:r>
              <a:rPr lang="en-US" sz="2600" dirty="0"/>
              <a:t>among type 2 diabetes mellitus patients are </a:t>
            </a:r>
            <a:r>
              <a:rPr lang="en-US" sz="2600" dirty="0" err="1">
                <a:solidFill>
                  <a:srgbClr val="C0504D"/>
                </a:solidFill>
              </a:rPr>
              <a:t>microvascular</a:t>
            </a:r>
            <a:r>
              <a:rPr lang="en-US" sz="2600" dirty="0">
                <a:solidFill>
                  <a:srgbClr val="C0504D"/>
                </a:solidFill>
              </a:rPr>
              <a:t>, </a:t>
            </a:r>
            <a:r>
              <a:rPr lang="en-US" sz="2600" dirty="0" err="1">
                <a:solidFill>
                  <a:srgbClr val="C0504D"/>
                </a:solidFill>
              </a:rPr>
              <a:t>macrovascular</a:t>
            </a:r>
            <a:r>
              <a:rPr lang="en-US" sz="2600" dirty="0">
                <a:solidFill>
                  <a:srgbClr val="C0504D"/>
                </a:solidFill>
              </a:rPr>
              <a:t> </a:t>
            </a:r>
            <a:r>
              <a:rPr lang="en-US" sz="2600" dirty="0"/>
              <a:t>and </a:t>
            </a:r>
            <a:r>
              <a:rPr lang="en-US" sz="2600" dirty="0">
                <a:solidFill>
                  <a:srgbClr val="C0504D"/>
                </a:solidFill>
              </a:rPr>
              <a:t>neurological complications.</a:t>
            </a:r>
          </a:p>
          <a:p>
            <a:pPr marL="0" indent="0">
              <a:buNone/>
            </a:pPr>
            <a:r>
              <a:rPr lang="en-US" sz="1000" dirty="0">
                <a:solidFill>
                  <a:srgbClr val="C0504D"/>
                </a:solidFill>
              </a:rPr>
              <a:t>  </a:t>
            </a:r>
          </a:p>
          <a:p>
            <a:r>
              <a:rPr lang="en-US" sz="2600" dirty="0"/>
              <a:t>An association has been found between </a:t>
            </a:r>
            <a:r>
              <a:rPr lang="en-US" sz="2600" dirty="0">
                <a:solidFill>
                  <a:srgbClr val="C0504D"/>
                </a:solidFill>
              </a:rPr>
              <a:t>the heart rate variability and T2DM</a:t>
            </a:r>
            <a:r>
              <a:rPr lang="en-US" sz="2600" dirty="0"/>
              <a:t> among diabetic population in the UAE. </a:t>
            </a:r>
          </a:p>
        </p:txBody>
      </p:sp>
      <p:sp>
        <p:nvSpPr>
          <p:cNvPr id="4" name="Rectangle 3"/>
          <p:cNvSpPr/>
          <p:nvPr/>
        </p:nvSpPr>
        <p:spPr>
          <a:xfrm>
            <a:off x="4572000" y="2492896"/>
            <a:ext cx="2763835" cy="369332"/>
          </a:xfrm>
          <a:prstGeom prst="rect">
            <a:avLst/>
          </a:prstGeom>
        </p:spPr>
        <p:txBody>
          <a:bodyPr wrap="none">
            <a:spAutoFit/>
          </a:bodyPr>
          <a:lstStyle/>
          <a:p>
            <a:r>
              <a:rPr lang="en-US" dirty="0"/>
              <a:t>(</a:t>
            </a:r>
            <a:r>
              <a:rPr lang="en-US" dirty="0" err="1"/>
              <a:t>Ab</a:t>
            </a:r>
            <a:r>
              <a:rPr lang="en-US" dirty="0"/>
              <a:t> Hamid, M., et al., 2016)</a:t>
            </a:r>
          </a:p>
        </p:txBody>
      </p:sp>
      <p:sp>
        <p:nvSpPr>
          <p:cNvPr id="5" name="Rectangle 4"/>
          <p:cNvSpPr/>
          <p:nvPr/>
        </p:nvSpPr>
        <p:spPr>
          <a:xfrm>
            <a:off x="1494582" y="5517232"/>
            <a:ext cx="2854568" cy="369332"/>
          </a:xfrm>
          <a:prstGeom prst="rect">
            <a:avLst/>
          </a:prstGeom>
        </p:spPr>
        <p:txBody>
          <a:bodyPr wrap="none">
            <a:spAutoFit/>
          </a:bodyPr>
          <a:lstStyle/>
          <a:p>
            <a:r>
              <a:rPr lang="en-US" dirty="0"/>
              <a:t>(</a:t>
            </a:r>
            <a:r>
              <a:rPr lang="en-US" dirty="0" err="1"/>
              <a:t>Khandoker</a:t>
            </a:r>
            <a:r>
              <a:rPr lang="en-US" dirty="0"/>
              <a:t>, A., et al., 2017) </a:t>
            </a:r>
          </a:p>
        </p:txBody>
      </p:sp>
    </p:spTree>
    <p:extLst>
      <p:ext uri="{BB962C8B-B14F-4D97-AF65-F5344CB8AC3E}">
        <p14:creationId xmlns:p14="http://schemas.microsoft.com/office/powerpoint/2010/main" val="1753857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1385</Words>
  <Application>Microsoft Macintosh PowerPoint</Application>
  <PresentationFormat>On-screen Show (4:3)</PresentationFormat>
  <Paragraphs>206</Paragraphs>
  <Slides>40</Slides>
  <Notes>6</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40</vt:i4>
      </vt:variant>
    </vt:vector>
  </HeadingPairs>
  <TitlesOfParts>
    <vt:vector size="55" baseType="lpstr">
      <vt:lpstr>AdvOT863180fb</vt:lpstr>
      <vt:lpstr>Arial</vt:lpstr>
      <vt:lpstr>Arial Black</vt:lpstr>
      <vt:lpstr>Calibri</vt:lpstr>
      <vt:lpstr>Cambria</vt:lpstr>
      <vt:lpstr>Comic Sans MS</vt:lpstr>
      <vt:lpstr>Garamond</vt:lpstr>
      <vt:lpstr>Marlett</vt:lpstr>
      <vt:lpstr>Ruzicka Freehand Roman</vt:lpstr>
      <vt:lpstr>Times New Roman</vt:lpstr>
      <vt:lpstr>Office Theme</vt:lpstr>
      <vt:lpstr>Macintosh%20HD:Users:z9771:Downloads:Osama%20Thesis_Haleam_Final-Osama.doc!OLE_LINK1</vt:lpstr>
      <vt:lpstr>Macintosh%20HD:Users:z9771:Downloads:Osama%20Thesis_Haleam_Final-Osama.doc!OLE_LINK2</vt:lpstr>
      <vt:lpstr>file:///\\Users\DM201307406\Desktop\Macintosh%20HD:Users:DM201307406:Desktop:Senior%20project%20.docx!OLE_LINK4</vt:lpstr>
      <vt:lpstr>Clip</vt:lpstr>
      <vt:lpstr>PowerPoint Presentation</vt:lpstr>
      <vt:lpstr>PowerPoint Presentation</vt:lpstr>
      <vt:lpstr>Introduction</vt:lpstr>
      <vt:lpstr>What is Diabetes?</vt:lpstr>
      <vt:lpstr>PowerPoint Presentation</vt:lpstr>
      <vt:lpstr>Type 2 diabetes </vt:lpstr>
      <vt:lpstr>PowerPoint Presentation</vt:lpstr>
      <vt:lpstr>Complications </vt:lpstr>
      <vt:lpstr>Complications</vt:lpstr>
      <vt:lpstr> Poorly controlled diabetes is associated with long term damage and failure of various organs:   </vt:lpstr>
      <vt:lpstr>The importance of doing research? </vt:lpstr>
      <vt:lpstr> Diabetes is Managed, But it Does Not Go Away.</vt:lpstr>
      <vt:lpstr>Significance of the Studies: </vt:lpstr>
      <vt:lpstr>Diabetes studies</vt:lpstr>
      <vt:lpstr>Study 1</vt:lpstr>
      <vt:lpstr>PowerPoint Presentation</vt:lpstr>
      <vt:lpstr>PowerPoint Presentation</vt:lpstr>
      <vt:lpstr>PowerPoint Presentation</vt:lpstr>
      <vt:lpstr>Study 2</vt:lpstr>
      <vt:lpstr>Diabetes Education Program on Type 2 Diabetic Patients  </vt:lpstr>
      <vt:lpstr>PowerPoint Presentation</vt:lpstr>
      <vt:lpstr>objectives</vt:lpstr>
      <vt:lpstr>Main Objective </vt:lpstr>
      <vt:lpstr>Methods:</vt:lpstr>
      <vt:lpstr>PowerPoint Presentation</vt:lpstr>
      <vt:lpstr>PowerPoint Presentation</vt:lpstr>
      <vt:lpstr> Results </vt:lpstr>
      <vt:lpstr>Anthropometric Measurements at pre and post educational intervention program  </vt:lpstr>
      <vt:lpstr>Lab tests at pre and post educational intervention program  A significant decrease was reported in glycosylated hemoglobin (Mean± SD) after the intervention program (8.57± 1.21 to 7.95±1.42) (p&lt;0.001).   </vt:lpstr>
      <vt:lpstr>Knowledge Scores before and after Educational intervention</vt:lpstr>
      <vt:lpstr>Study 3</vt:lpstr>
      <vt:lpstr>      The Prevalence of Complications in Type 2 Diabetics in Diabetes Centers in Dubai</vt:lpstr>
      <vt:lpstr>PowerPoint Presentation</vt:lpstr>
      <vt:lpstr>PowerPoint Presentation</vt:lpstr>
      <vt:lpstr>Main Objective </vt:lpstr>
      <vt:lpstr>Methodology</vt:lpstr>
      <vt:lpstr>PowerPoint Presentation</vt:lpstr>
      <vt:lpstr>Results: Prevalence of types of Complications </vt:lpstr>
      <vt:lpstr>Association between HbA1c and type of complications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Haleama Al Sabbah</cp:lastModifiedBy>
  <cp:revision>32</cp:revision>
  <dcterms:created xsi:type="dcterms:W3CDTF">2006-08-16T00:00:00Z</dcterms:created>
  <dcterms:modified xsi:type="dcterms:W3CDTF">2024-08-16T19:50:46Z</dcterms:modified>
</cp:coreProperties>
</file>